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7" r:id="rId2"/>
    <p:sldId id="330" r:id="rId3"/>
    <p:sldId id="310" r:id="rId4"/>
    <p:sldId id="320" r:id="rId5"/>
    <p:sldId id="334" r:id="rId6"/>
    <p:sldId id="335" r:id="rId7"/>
    <p:sldId id="319" r:id="rId8"/>
    <p:sldId id="337" r:id="rId9"/>
    <p:sldId id="344" r:id="rId10"/>
    <p:sldId id="345" r:id="rId11"/>
    <p:sldId id="347" r:id="rId12"/>
    <p:sldId id="341" r:id="rId13"/>
    <p:sldId id="342" r:id="rId14"/>
    <p:sldId id="343" r:id="rId15"/>
    <p:sldId id="332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ирезова Ирина Викторовна" initials="КИ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712"/>
    <a:srgbClr val="F7941E"/>
    <a:srgbClr val="A8B6BF"/>
    <a:srgbClr val="F98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22" autoAdjust="0"/>
  </p:normalViewPr>
  <p:slideViewPr>
    <p:cSldViewPr>
      <p:cViewPr varScale="1">
        <p:scale>
          <a:sx n="61" d="100"/>
          <a:sy n="61" d="100"/>
        </p:scale>
        <p:origin x="7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VLKFS/ECG/ECG_TEH/&#1052;&#1080;&#1093;&#1072;&#1081;&#1083;&#1086;&#1074;/&#1055;&#1088;&#1077;&#1079;&#1077;&#1085;&#1090;&#1072;&#1094;&#1080;&#1080;%20&#1091;&#1087;&#1088;&#1072;&#1074;&#1083;&#1077;&#1085;&#1080;&#1103;/&#1055;&#1088;&#1077;&#1079;&#1077;&#1085;&#1090;&#1072;&#1094;&#1080;&#1103;%20&#1052;&#1048;&#1053;&#1045;&#1050;/&#1058;&#1072;&#1073;&#1083;&#1080;&#1094;&#1072;%20&#1080;&#1089;&#1087;&#1099;&#1090;&#1072;&#1085;&#1080;&#1081;%202008-2013&#107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VLKFS/ECG/ECG_TEH/&#1052;&#1080;&#1093;&#1072;&#1081;&#1083;&#1086;&#1074;/&#1055;&#1088;&#1077;&#1079;&#1077;&#1085;&#1090;&#1072;&#1094;&#1080;&#1080;%20&#1091;&#1087;&#1088;&#1072;&#1074;&#1083;&#1077;&#1085;&#1080;&#1103;/&#1055;&#1088;&#1077;&#1079;&#1077;&#1085;&#1090;&#1072;&#1094;&#1080;&#1103;%20&#1052;&#1048;&#1053;&#1045;&#1050;/&#1058;&#1072;&#1073;&#1083;&#1080;&#1094;&#1072;%20&#1080;&#1089;&#1087;&#1099;&#1090;&#1072;&#1085;&#1080;&#1081;%202008-2013&#10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VLKFS/ECG/ECG_TEH/&#1052;&#1080;&#1093;&#1072;&#1081;&#1083;&#1086;&#1074;/&#1055;&#1088;&#1077;&#1079;&#1077;&#1085;&#1090;&#1072;&#1094;&#1080;&#1080;%20&#1091;&#1087;&#1088;&#1072;&#1074;&#1083;&#1077;&#1085;&#1080;&#1103;/&#1055;&#1088;&#1077;&#1079;&#1077;&#1085;&#1090;&#1072;&#1094;&#1080;&#1103;%20&#1052;&#1048;&#1053;&#1045;&#1050;/&#1058;&#1072;&#1073;&#1083;&#1080;&#1094;&#1072;%20&#1080;&#1089;&#1087;&#1099;&#1090;&#1072;&#1085;&#1080;&#1081;%202008-2013&#107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VLKFS/ECG/ECG_TEH/&#1052;&#1080;&#1093;&#1072;&#1081;&#1083;&#1086;&#1074;/&#1055;&#1088;&#1077;&#1079;&#1077;&#1085;&#1090;&#1072;&#1094;&#1080;&#1080;%20&#1091;&#1087;&#1088;&#1072;&#1074;&#1083;&#1077;&#1085;&#1080;&#1103;/&#1055;&#1088;&#1077;&#1079;&#1077;&#1085;&#1090;&#1072;&#1094;&#1080;&#1103;%20&#1052;&#1048;&#1053;&#1045;&#1050;/&#1058;&#1072;&#1073;&#1083;&#1080;&#1094;&#1072;%20&#1080;&#1089;&#1087;&#1099;&#1090;&#1072;&#1085;&#1080;&#1081;%202008-2013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09422965531941"/>
          <c:y val="0.26857447281271346"/>
          <c:w val="0.74071890550524688"/>
          <c:h val="0.7314255271872867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22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>
                  <a:alpha val="58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prstClr val="black">
                    <a:lumMod val="25000"/>
                    <a:lumOff val="75000"/>
                  </a:prstClr>
                </a:contourClr>
              </a:sp3d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Лист1!$F$23:$F$25</c:f>
              <c:strCache>
                <c:ptCount val="3"/>
                <c:pt idx="0">
                  <c:v>Качественный цемент</c:v>
                </c:pt>
                <c:pt idx="1">
                  <c:v>Не соответствует требованиям ГОСТ</c:v>
                </c:pt>
                <c:pt idx="2">
                  <c:v>Низкие строительные свойства</c:v>
                </c:pt>
              </c:strCache>
            </c:strRef>
          </c:cat>
          <c:val>
            <c:numRef>
              <c:f>Лист1!$E$23:$E$25</c:f>
              <c:numCache>
                <c:formatCode>0</c:formatCode>
                <c:ptCount val="3"/>
                <c:pt idx="0">
                  <c:v>38.308457711442763</c:v>
                </c:pt>
                <c:pt idx="1">
                  <c:v>26.865671641791028</c:v>
                </c:pt>
                <c:pt idx="2">
                  <c:v>34.82587064676617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C8-3148-8D74-0B4398724D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ln w="6350">
                  <a:gradFill>
                    <a:gsLst>
                      <a:gs pos="54000">
                        <a:srgbClr val="FFC000"/>
                      </a:gs>
                      <a:gs pos="96719">
                        <a:srgbClr val="FF9900"/>
                      </a:gs>
                      <a:gs pos="0">
                        <a:srgbClr val="FFFF00"/>
                      </a:gs>
                      <a:gs pos="74000">
                        <a:srgbClr val="FFFF00"/>
                      </a:gs>
                      <a:gs pos="83000">
                        <a:srgbClr val="FFC00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0758796417003742E-2"/>
          <c:y val="1.9170575250093001E-2"/>
          <c:w val="0.9784503623731986"/>
          <c:h val="0.12851763515637754"/>
        </c:manualLayout>
      </c:layout>
      <c:overlay val="0"/>
      <c:spPr>
        <a:solidFill>
          <a:schemeClr val="lt1">
            <a:lumMod val="95000"/>
            <a:alpha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3"/>
      </a:solidFill>
      <a:round/>
    </a:ln>
    <a:effectLst>
      <a:glow rad="101600">
        <a:schemeClr val="accent3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7871425186373331E-2"/>
          <c:w val="0.90976454812514351"/>
          <c:h val="0.87268286458997912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rgbClr val="FF0000">
                  <a:alpha val="59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explosion val="17"/>
            <c:spPr>
              <a:solidFill>
                <a:srgbClr val="FFFF00">
                  <a:alpha val="59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solidFill>
                <a:prstClr val="white"/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val>
            <c:numRef>
              <c:f>Лист1!$B$23:$B$25</c:f>
              <c:numCache>
                <c:formatCode>0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2-434E-90F4-A7E1CED18E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prstClr val="black">
          <a:lumMod val="25000"/>
          <a:lumOff val="75000"/>
        </a:prstClr>
      </a:solidFill>
      <a:round/>
    </a:ln>
    <a:effectLst>
      <a:glow rad="101600">
        <a:schemeClr val="accent3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681174601616425E-2"/>
          <c:y val="9.6435810567351968E-2"/>
          <c:w val="0.87894962588762315"/>
          <c:h val="0.835263828355912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explosion val="19"/>
            <c:spPr>
              <a:solidFill>
                <a:srgbClr val="FF0000">
                  <a:alpha val="6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rgbClr val="FFFF00">
                  <a:alpha val="59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solidFill>
                <a:prstClr val="white"/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val>
            <c:numRef>
              <c:f>Лист1!$C$23:$C$25</c:f>
              <c:numCache>
                <c:formatCode>0</c:formatCode>
                <c:ptCount val="3"/>
                <c:pt idx="0">
                  <c:v>48.101265822784818</c:v>
                </c:pt>
                <c:pt idx="1">
                  <c:v>20.253164556962023</c:v>
                </c:pt>
                <c:pt idx="2">
                  <c:v>31.645569620253163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A-C245-86C5-08AD6F1CA06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>
      <a:glow rad="101600">
        <a:schemeClr val="accent3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288845251908891E-2"/>
          <c:y val="5.6227780065259643E-2"/>
          <c:w val="0.90553585580322249"/>
          <c:h val="0.87629888385642873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explosion val="18"/>
            <c:spPr>
              <a:solidFill>
                <a:srgbClr val="FF0000">
                  <a:alpha val="59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explosion val="21"/>
            <c:spPr>
              <a:solidFill>
                <a:srgbClr val="FFFF00">
                  <a:alpha val="6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solidFill>
                <a:prstClr val="white"/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val>
            <c:numRef>
              <c:f>Лист1!$D$23:$D$25</c:f>
              <c:numCache>
                <c:formatCode>0</c:formatCode>
                <c:ptCount val="3"/>
                <c:pt idx="0">
                  <c:v>29.166666666666664</c:v>
                </c:pt>
                <c:pt idx="1">
                  <c:v>50</c:v>
                </c:pt>
                <c:pt idx="2">
                  <c:v>20.833333333333311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1-7945-BE21-0DA6CB09738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>
      <a:glow rad="101600">
        <a:schemeClr val="accent3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F1A91-E290-4B00-8389-5AC1692CE869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37447FC-432C-4913-AEAA-589A60B0A168}">
      <dgm:prSet phldrT="[Текст]" custT="1"/>
      <dgm:spPr>
        <a:solidFill>
          <a:schemeClr val="accent3"/>
        </a:solidFill>
      </dgm:spPr>
      <dgm:t>
        <a:bodyPr/>
        <a:lstStyle/>
        <a:p>
          <a:pPr algn="l"/>
          <a:r>
            <a:rPr lang="ru-RU" sz="1600" b="1" dirty="0">
              <a:latin typeface="+mj-lt"/>
            </a:rPr>
            <a:t>Установление обязательных требований к</a:t>
          </a:r>
          <a:r>
            <a:rPr lang="en-US" sz="1600" b="1" dirty="0">
              <a:latin typeface="+mj-lt"/>
            </a:rPr>
            <a:t> </a:t>
          </a:r>
          <a:r>
            <a:rPr lang="ru-RU" sz="1600" b="1" dirty="0">
              <a:latin typeface="+mj-lt"/>
            </a:rPr>
            <a:t>производителям и импортерам</a:t>
          </a:r>
          <a:r>
            <a:rPr lang="en-US" sz="1600" b="1" dirty="0">
              <a:latin typeface="+mj-lt"/>
            </a:rPr>
            <a:t> </a:t>
          </a:r>
          <a:endParaRPr lang="ru-RU" sz="1600" dirty="0">
            <a:latin typeface="+mj-lt"/>
          </a:endParaRPr>
        </a:p>
      </dgm:t>
    </dgm:pt>
    <dgm:pt modelId="{CDA424BA-D771-4F25-8088-43FD3BF7FE95}" type="parTrans" cxnId="{2AFBB7C0-F3B0-4FE6-AF4E-0A77CE6F1DFE}">
      <dgm:prSet/>
      <dgm:spPr/>
      <dgm:t>
        <a:bodyPr/>
        <a:lstStyle/>
        <a:p>
          <a:endParaRPr lang="ru-RU"/>
        </a:p>
      </dgm:t>
    </dgm:pt>
    <dgm:pt modelId="{844DCAC0-AAE9-4257-9DA2-9589A9BCE290}" type="sibTrans" cxnId="{2AFBB7C0-F3B0-4FE6-AF4E-0A77CE6F1DFE}">
      <dgm:prSet/>
      <dgm:spPr/>
      <dgm:t>
        <a:bodyPr/>
        <a:lstStyle/>
        <a:p>
          <a:endParaRPr lang="ru-RU"/>
        </a:p>
      </dgm:t>
    </dgm:pt>
    <dgm:pt modelId="{7CF81A57-B34D-418F-82BB-DDA676EC0EBC}">
      <dgm:prSet phldrT="[Текст]" custT="1"/>
      <dgm:spPr/>
      <dgm:t>
        <a:bodyPr/>
        <a:lstStyle/>
        <a:p>
          <a:r>
            <a:rPr lang="ru-RU" sz="1400" b="1" dirty="0">
              <a:latin typeface="+mj-lt"/>
            </a:rPr>
            <a:t>Государственный контроль (надзор) за соблюдением требований</a:t>
          </a:r>
          <a:r>
            <a:rPr lang="en-US" sz="1400" b="1" dirty="0">
              <a:latin typeface="+mj-lt"/>
            </a:rPr>
            <a:t> </a:t>
          </a:r>
          <a:endParaRPr lang="ru-RU" sz="1400" b="1" dirty="0">
            <a:latin typeface="+mj-lt"/>
          </a:endParaRPr>
        </a:p>
      </dgm:t>
    </dgm:pt>
    <dgm:pt modelId="{3A692B07-0E37-466F-9C43-2FE9E25D9567}" type="parTrans" cxnId="{D1D96AFD-16E4-41DC-BA1B-D5C346AA8E09}">
      <dgm:prSet/>
      <dgm:spPr/>
      <dgm:t>
        <a:bodyPr/>
        <a:lstStyle/>
        <a:p>
          <a:endParaRPr lang="ru-RU"/>
        </a:p>
      </dgm:t>
    </dgm:pt>
    <dgm:pt modelId="{14CB80A5-274B-41EA-949C-13EBF07905D1}" type="sibTrans" cxnId="{D1D96AFD-16E4-41DC-BA1B-D5C346AA8E09}">
      <dgm:prSet/>
      <dgm:spPr/>
      <dgm:t>
        <a:bodyPr/>
        <a:lstStyle/>
        <a:p>
          <a:endParaRPr lang="ru-RU"/>
        </a:p>
      </dgm:t>
    </dgm:pt>
    <dgm:pt modelId="{081A2002-8222-434C-80CF-835A602E5831}">
      <dgm:prSet phldrT="[Текст]" custT="1"/>
      <dgm:spPr/>
      <dgm:t>
        <a:bodyPr/>
        <a:lstStyle/>
        <a:p>
          <a:r>
            <a:rPr lang="ru-RU" sz="1400" b="1" dirty="0">
              <a:latin typeface="+mj-lt"/>
            </a:rPr>
            <a:t>Установление ответственности производителей и импортеров, нарушающих требования</a:t>
          </a:r>
        </a:p>
      </dgm:t>
    </dgm:pt>
    <dgm:pt modelId="{167840EF-31FC-428D-B82C-4EC1D371C2C9}" type="parTrans" cxnId="{4FADEF51-1854-4599-9E5C-3C90FA9C39F4}">
      <dgm:prSet/>
      <dgm:spPr/>
      <dgm:t>
        <a:bodyPr/>
        <a:lstStyle/>
        <a:p>
          <a:endParaRPr lang="ru-RU"/>
        </a:p>
      </dgm:t>
    </dgm:pt>
    <dgm:pt modelId="{EA16F5EB-FAAA-4625-9B29-9FE8EA06BF21}" type="sibTrans" cxnId="{4FADEF51-1854-4599-9E5C-3C90FA9C39F4}">
      <dgm:prSet/>
      <dgm:spPr/>
      <dgm:t>
        <a:bodyPr/>
        <a:lstStyle/>
        <a:p>
          <a:endParaRPr lang="ru-RU"/>
        </a:p>
      </dgm:t>
    </dgm:pt>
    <dgm:pt modelId="{1AF4905B-B15B-44C4-9A16-8F328F6CEA98}">
      <dgm:prSet phldrT="[Текст]" custT="1"/>
      <dgm:spPr/>
      <dgm:t>
        <a:bodyPr/>
        <a:lstStyle/>
        <a:p>
          <a:r>
            <a:rPr lang="ru-RU" sz="1600" b="1" dirty="0">
              <a:latin typeface="+mj-lt"/>
            </a:rPr>
            <a:t>Аккредитация сертификационных центров</a:t>
          </a:r>
          <a:r>
            <a:rPr lang="en-US" sz="1600" b="1" dirty="0">
              <a:latin typeface="+mj-lt"/>
            </a:rPr>
            <a:t> </a:t>
          </a:r>
          <a:endParaRPr lang="ru-RU" sz="1600" b="1" dirty="0">
            <a:latin typeface="+mj-lt"/>
          </a:endParaRPr>
        </a:p>
      </dgm:t>
    </dgm:pt>
    <dgm:pt modelId="{AF965CDC-1385-46A9-9131-2FF4E4FFB30C}" type="sibTrans" cxnId="{D179245A-7330-4143-BD5E-64C437F51835}">
      <dgm:prSet/>
      <dgm:spPr/>
      <dgm:t>
        <a:bodyPr/>
        <a:lstStyle/>
        <a:p>
          <a:endParaRPr lang="ru-RU"/>
        </a:p>
      </dgm:t>
    </dgm:pt>
    <dgm:pt modelId="{2291A408-61C0-42E0-AC46-EE4ED8E75FE6}" type="parTrans" cxnId="{D179245A-7330-4143-BD5E-64C437F51835}">
      <dgm:prSet/>
      <dgm:spPr/>
      <dgm:t>
        <a:bodyPr/>
        <a:lstStyle/>
        <a:p>
          <a:endParaRPr lang="ru-RU"/>
        </a:p>
      </dgm:t>
    </dgm:pt>
    <dgm:pt modelId="{6FEC5FB3-E05E-4024-B0E0-6095F7A6C292}">
      <dgm:prSet phldrT="[Текст]" custT="1"/>
      <dgm:spPr/>
      <dgm:t>
        <a:bodyPr/>
        <a:lstStyle/>
        <a:p>
          <a:r>
            <a:rPr lang="ru-RU" sz="1600" b="1" dirty="0">
              <a:latin typeface="+mj-lt"/>
            </a:rPr>
            <a:t>Стимулирование производства (утверждение стандартов)</a:t>
          </a:r>
          <a:r>
            <a:rPr lang="en-US" sz="1600" b="1" dirty="0">
              <a:latin typeface="+mj-lt"/>
            </a:rPr>
            <a:t> </a:t>
          </a:r>
          <a:endParaRPr lang="ru-RU" sz="1600" b="1" dirty="0">
            <a:latin typeface="+mj-lt"/>
          </a:endParaRPr>
        </a:p>
      </dgm:t>
    </dgm:pt>
    <dgm:pt modelId="{8710108A-1DD4-46F7-B467-84068C26C30E}" type="sibTrans" cxnId="{E34E5966-430E-458E-93E3-818615E39B08}">
      <dgm:prSet/>
      <dgm:spPr/>
      <dgm:t>
        <a:bodyPr/>
        <a:lstStyle/>
        <a:p>
          <a:endParaRPr lang="ru-RU"/>
        </a:p>
      </dgm:t>
    </dgm:pt>
    <dgm:pt modelId="{04DC4763-3724-46A2-9861-D679B29A266D}" type="parTrans" cxnId="{E34E5966-430E-458E-93E3-818615E39B08}">
      <dgm:prSet/>
      <dgm:spPr/>
      <dgm:t>
        <a:bodyPr/>
        <a:lstStyle/>
        <a:p>
          <a:endParaRPr lang="ru-RU"/>
        </a:p>
      </dgm:t>
    </dgm:pt>
    <dgm:pt modelId="{B6FCE1ED-E2B8-4225-A214-035578BA7E36}" type="pres">
      <dgm:prSet presAssocID="{035F1A91-E290-4B00-8389-5AC1692CE86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C34F04-EA93-46DF-8BC2-0B85541A6970}" type="pres">
      <dgm:prSet presAssocID="{035F1A91-E290-4B00-8389-5AC1692CE869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3A205CCC-7B25-44C3-BBD2-04104CDE2531}" type="pres">
      <dgm:prSet presAssocID="{035F1A91-E290-4B00-8389-5AC1692CE86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89D17-08D6-4BCF-A12B-8FCF0FAFB266}" type="pres">
      <dgm:prSet presAssocID="{035F1A91-E290-4B00-8389-5AC1692CE86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1656B-E826-4F3C-8E07-8CCCAB63AE24}" type="pres">
      <dgm:prSet presAssocID="{035F1A91-E290-4B00-8389-5AC1692CE86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D3CE5-CC86-4FC3-AD2F-BE5362975FC0}" type="pres">
      <dgm:prSet presAssocID="{035F1A91-E290-4B00-8389-5AC1692CE869}" presName="FiveNodes_4" presStyleLbl="node1" presStyleIdx="3" presStyleCnt="5" custLinFactNeighborX="467" custLinFactNeighborY="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83C08-245D-422F-81E0-576371D617F5}" type="pres">
      <dgm:prSet presAssocID="{035F1A91-E290-4B00-8389-5AC1692CE86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14E21-1C99-4EF0-AC3D-696B656F76FB}" type="pres">
      <dgm:prSet presAssocID="{035F1A91-E290-4B00-8389-5AC1692CE86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F9697-B310-435D-A5CF-D5485CE2CD55}" type="pres">
      <dgm:prSet presAssocID="{035F1A91-E290-4B00-8389-5AC1692CE86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DE046-7AEA-4DDF-8EB4-D6423B12ED17}" type="pres">
      <dgm:prSet presAssocID="{035F1A91-E290-4B00-8389-5AC1692CE86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533B2-4F91-4C49-B63B-B258F079583D}" type="pres">
      <dgm:prSet presAssocID="{035F1A91-E290-4B00-8389-5AC1692CE86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10806-10AB-4991-87AF-99ECE2961E6F}" type="pres">
      <dgm:prSet presAssocID="{035F1A91-E290-4B00-8389-5AC1692CE86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F64F0-1173-4EE2-B543-536E3D2EE133}" type="pres">
      <dgm:prSet presAssocID="{035F1A91-E290-4B00-8389-5AC1692CE86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DB21A-33C9-478B-9076-3768F6D010CA}" type="pres">
      <dgm:prSet presAssocID="{035F1A91-E290-4B00-8389-5AC1692CE86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93D29-1B15-4AFB-8215-21352DE37837}" type="pres">
      <dgm:prSet presAssocID="{035F1A91-E290-4B00-8389-5AC1692CE86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EEB98-FE0C-4F34-82E0-8DFEC5FDB409}" type="pres">
      <dgm:prSet presAssocID="{035F1A91-E290-4B00-8389-5AC1692CE86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B98D1-3D29-469B-B667-64445047D613}" type="presOf" srcId="{E37447FC-432C-4913-AEAA-589A60B0A168}" destId="{95F10806-10AB-4991-87AF-99ECE2961E6F}" srcOrd="1" destOrd="0" presId="urn:microsoft.com/office/officeart/2005/8/layout/vProcess5"/>
    <dgm:cxn modelId="{53E2F01F-E834-46EE-A7BC-F369F014A280}" type="presOf" srcId="{7CF81A57-B34D-418F-82BB-DDA676EC0EBC}" destId="{E8283C08-245D-422F-81E0-576371D617F5}" srcOrd="0" destOrd="0" presId="urn:microsoft.com/office/officeart/2005/8/layout/vProcess5"/>
    <dgm:cxn modelId="{4FADEF51-1854-4599-9E5C-3C90FA9C39F4}" srcId="{035F1A91-E290-4B00-8389-5AC1692CE869}" destId="{081A2002-8222-434C-80CF-835A602E5831}" srcOrd="3" destOrd="0" parTransId="{167840EF-31FC-428D-B82C-4EC1D371C2C9}" sibTransId="{EA16F5EB-FAAA-4625-9B29-9FE8EA06BF21}"/>
    <dgm:cxn modelId="{E34E5966-430E-458E-93E3-818615E39B08}" srcId="{035F1A91-E290-4B00-8389-5AC1692CE869}" destId="{6FEC5FB3-E05E-4024-B0E0-6095F7A6C292}" srcOrd="1" destOrd="0" parTransId="{04DC4763-3724-46A2-9861-D679B29A266D}" sibTransId="{8710108A-1DD4-46F7-B467-84068C26C30E}"/>
    <dgm:cxn modelId="{D1D96AFD-16E4-41DC-BA1B-D5C346AA8E09}" srcId="{035F1A91-E290-4B00-8389-5AC1692CE869}" destId="{7CF81A57-B34D-418F-82BB-DDA676EC0EBC}" srcOrd="4" destOrd="0" parTransId="{3A692B07-0E37-466F-9C43-2FE9E25D9567}" sibTransId="{14CB80A5-274B-41EA-949C-13EBF07905D1}"/>
    <dgm:cxn modelId="{00645E66-2EF6-4FD2-83E4-742BA7014301}" type="presOf" srcId="{AF965CDC-1385-46A9-9131-2FF4E4FFB30C}" destId="{29DDE046-7AEA-4DDF-8EB4-D6423B12ED17}" srcOrd="0" destOrd="0" presId="urn:microsoft.com/office/officeart/2005/8/layout/vProcess5"/>
    <dgm:cxn modelId="{1002B542-4013-4007-A293-CF0117AAD299}" type="presOf" srcId="{844DCAC0-AAE9-4257-9DA2-9589A9BCE290}" destId="{9D014E21-1C99-4EF0-AC3D-696B656F76FB}" srcOrd="0" destOrd="0" presId="urn:microsoft.com/office/officeart/2005/8/layout/vProcess5"/>
    <dgm:cxn modelId="{0D852486-540D-4E97-AA4B-36ED3776C987}" type="presOf" srcId="{6FEC5FB3-E05E-4024-B0E0-6095F7A6C292}" destId="{80989D17-08D6-4BCF-A12B-8FCF0FAFB266}" srcOrd="0" destOrd="0" presId="urn:microsoft.com/office/officeart/2005/8/layout/vProcess5"/>
    <dgm:cxn modelId="{F08D28F9-E5AF-4FDF-B96A-EA51850A0476}" type="presOf" srcId="{E37447FC-432C-4913-AEAA-589A60B0A168}" destId="{3A205CCC-7B25-44C3-BBD2-04104CDE2531}" srcOrd="0" destOrd="0" presId="urn:microsoft.com/office/officeart/2005/8/layout/vProcess5"/>
    <dgm:cxn modelId="{5C00B0F7-BBA8-499F-8074-494476521892}" type="presOf" srcId="{081A2002-8222-434C-80CF-835A602E5831}" destId="{CC0D3CE5-CC86-4FC3-AD2F-BE5362975FC0}" srcOrd="0" destOrd="0" presId="urn:microsoft.com/office/officeart/2005/8/layout/vProcess5"/>
    <dgm:cxn modelId="{BEE8F8A1-9D0B-4F46-BE4E-BB679D41E33A}" type="presOf" srcId="{8710108A-1DD4-46F7-B467-84068C26C30E}" destId="{328F9697-B310-435D-A5CF-D5485CE2CD55}" srcOrd="0" destOrd="0" presId="urn:microsoft.com/office/officeart/2005/8/layout/vProcess5"/>
    <dgm:cxn modelId="{874A388E-AF04-4392-9ABA-D46F179A3F46}" type="presOf" srcId="{1AF4905B-B15B-44C4-9A16-8F328F6CEA98}" destId="{D351656B-E826-4F3C-8E07-8CCCAB63AE24}" srcOrd="0" destOrd="0" presId="urn:microsoft.com/office/officeart/2005/8/layout/vProcess5"/>
    <dgm:cxn modelId="{2AFBB7C0-F3B0-4FE6-AF4E-0A77CE6F1DFE}" srcId="{035F1A91-E290-4B00-8389-5AC1692CE869}" destId="{E37447FC-432C-4913-AEAA-589A60B0A168}" srcOrd="0" destOrd="0" parTransId="{CDA424BA-D771-4F25-8088-43FD3BF7FE95}" sibTransId="{844DCAC0-AAE9-4257-9DA2-9589A9BCE290}"/>
    <dgm:cxn modelId="{D74486E8-C2EC-4BEB-A0D2-8583A6946BED}" type="presOf" srcId="{7CF81A57-B34D-418F-82BB-DDA676EC0EBC}" destId="{F26EEB98-FE0C-4F34-82E0-8DFEC5FDB409}" srcOrd="1" destOrd="0" presId="urn:microsoft.com/office/officeart/2005/8/layout/vProcess5"/>
    <dgm:cxn modelId="{57C49A9E-DA35-4C19-8B7A-ACB79FE3BF51}" type="presOf" srcId="{1AF4905B-B15B-44C4-9A16-8F328F6CEA98}" destId="{57DDB21A-33C9-478B-9076-3768F6D010CA}" srcOrd="1" destOrd="0" presId="urn:microsoft.com/office/officeart/2005/8/layout/vProcess5"/>
    <dgm:cxn modelId="{AF48897C-1AB6-4F3E-BD36-AB3BC6739F05}" type="presOf" srcId="{EA16F5EB-FAAA-4625-9B29-9FE8EA06BF21}" destId="{F90533B2-4F91-4C49-B63B-B258F079583D}" srcOrd="0" destOrd="0" presId="urn:microsoft.com/office/officeart/2005/8/layout/vProcess5"/>
    <dgm:cxn modelId="{B26552E0-FF3D-4860-A400-15B1587FB4D2}" type="presOf" srcId="{6FEC5FB3-E05E-4024-B0E0-6095F7A6C292}" destId="{0A4F64F0-1173-4EE2-B543-536E3D2EE133}" srcOrd="1" destOrd="0" presId="urn:microsoft.com/office/officeart/2005/8/layout/vProcess5"/>
    <dgm:cxn modelId="{1B4F2C15-1883-45B2-9A25-E9CA756DF596}" type="presOf" srcId="{081A2002-8222-434C-80CF-835A602E5831}" destId="{EC893D29-1B15-4AFB-8215-21352DE37837}" srcOrd="1" destOrd="0" presId="urn:microsoft.com/office/officeart/2005/8/layout/vProcess5"/>
    <dgm:cxn modelId="{D179245A-7330-4143-BD5E-64C437F51835}" srcId="{035F1A91-E290-4B00-8389-5AC1692CE869}" destId="{1AF4905B-B15B-44C4-9A16-8F328F6CEA98}" srcOrd="2" destOrd="0" parTransId="{2291A408-61C0-42E0-AC46-EE4ED8E75FE6}" sibTransId="{AF965CDC-1385-46A9-9131-2FF4E4FFB30C}"/>
    <dgm:cxn modelId="{A98A2B13-CBEA-4AB1-BAEE-EBAC280E7E13}" type="presOf" srcId="{035F1A91-E290-4B00-8389-5AC1692CE869}" destId="{B6FCE1ED-E2B8-4225-A214-035578BA7E36}" srcOrd="0" destOrd="0" presId="urn:microsoft.com/office/officeart/2005/8/layout/vProcess5"/>
    <dgm:cxn modelId="{78D596C3-C75E-4D54-B3E9-EB7D9C6334BA}" type="presParOf" srcId="{B6FCE1ED-E2B8-4225-A214-035578BA7E36}" destId="{E0C34F04-EA93-46DF-8BC2-0B85541A6970}" srcOrd="0" destOrd="0" presId="urn:microsoft.com/office/officeart/2005/8/layout/vProcess5"/>
    <dgm:cxn modelId="{EB7C4026-5113-4542-A3E5-72835D98EC70}" type="presParOf" srcId="{B6FCE1ED-E2B8-4225-A214-035578BA7E36}" destId="{3A205CCC-7B25-44C3-BBD2-04104CDE2531}" srcOrd="1" destOrd="0" presId="urn:microsoft.com/office/officeart/2005/8/layout/vProcess5"/>
    <dgm:cxn modelId="{AB2256A3-B487-4C9D-8B01-699AC471E687}" type="presParOf" srcId="{B6FCE1ED-E2B8-4225-A214-035578BA7E36}" destId="{80989D17-08D6-4BCF-A12B-8FCF0FAFB266}" srcOrd="2" destOrd="0" presId="urn:microsoft.com/office/officeart/2005/8/layout/vProcess5"/>
    <dgm:cxn modelId="{20A31D59-9800-4E13-9ECE-553E84E06402}" type="presParOf" srcId="{B6FCE1ED-E2B8-4225-A214-035578BA7E36}" destId="{D351656B-E826-4F3C-8E07-8CCCAB63AE24}" srcOrd="3" destOrd="0" presId="urn:microsoft.com/office/officeart/2005/8/layout/vProcess5"/>
    <dgm:cxn modelId="{33AB4B70-335A-431F-B109-258661719C08}" type="presParOf" srcId="{B6FCE1ED-E2B8-4225-A214-035578BA7E36}" destId="{CC0D3CE5-CC86-4FC3-AD2F-BE5362975FC0}" srcOrd="4" destOrd="0" presId="urn:microsoft.com/office/officeart/2005/8/layout/vProcess5"/>
    <dgm:cxn modelId="{74FE9EDD-10DF-402C-9BE9-A631075D24F4}" type="presParOf" srcId="{B6FCE1ED-E2B8-4225-A214-035578BA7E36}" destId="{E8283C08-245D-422F-81E0-576371D617F5}" srcOrd="5" destOrd="0" presId="urn:microsoft.com/office/officeart/2005/8/layout/vProcess5"/>
    <dgm:cxn modelId="{9FE5FBF4-E4CF-4072-96D6-D99E1671D9D5}" type="presParOf" srcId="{B6FCE1ED-E2B8-4225-A214-035578BA7E36}" destId="{9D014E21-1C99-4EF0-AC3D-696B656F76FB}" srcOrd="6" destOrd="0" presId="urn:microsoft.com/office/officeart/2005/8/layout/vProcess5"/>
    <dgm:cxn modelId="{99B0B9C4-1AAD-4654-8AB5-CC99D085D6F0}" type="presParOf" srcId="{B6FCE1ED-E2B8-4225-A214-035578BA7E36}" destId="{328F9697-B310-435D-A5CF-D5485CE2CD55}" srcOrd="7" destOrd="0" presId="urn:microsoft.com/office/officeart/2005/8/layout/vProcess5"/>
    <dgm:cxn modelId="{2DA59CD0-7298-4790-A1DD-D9C767E50FE1}" type="presParOf" srcId="{B6FCE1ED-E2B8-4225-A214-035578BA7E36}" destId="{29DDE046-7AEA-4DDF-8EB4-D6423B12ED17}" srcOrd="8" destOrd="0" presId="urn:microsoft.com/office/officeart/2005/8/layout/vProcess5"/>
    <dgm:cxn modelId="{AC3C95A8-7DE2-429D-A801-030A64948A19}" type="presParOf" srcId="{B6FCE1ED-E2B8-4225-A214-035578BA7E36}" destId="{F90533B2-4F91-4C49-B63B-B258F079583D}" srcOrd="9" destOrd="0" presId="urn:microsoft.com/office/officeart/2005/8/layout/vProcess5"/>
    <dgm:cxn modelId="{D9D7CD51-EF81-4F65-BD3A-0BECD5D9E898}" type="presParOf" srcId="{B6FCE1ED-E2B8-4225-A214-035578BA7E36}" destId="{95F10806-10AB-4991-87AF-99ECE2961E6F}" srcOrd="10" destOrd="0" presId="urn:microsoft.com/office/officeart/2005/8/layout/vProcess5"/>
    <dgm:cxn modelId="{A66BF918-8711-4B57-B8D3-CCFE3B194BC8}" type="presParOf" srcId="{B6FCE1ED-E2B8-4225-A214-035578BA7E36}" destId="{0A4F64F0-1173-4EE2-B543-536E3D2EE133}" srcOrd="11" destOrd="0" presId="urn:microsoft.com/office/officeart/2005/8/layout/vProcess5"/>
    <dgm:cxn modelId="{C049D32B-D0DA-40A9-A29B-43F3518452FF}" type="presParOf" srcId="{B6FCE1ED-E2B8-4225-A214-035578BA7E36}" destId="{57DDB21A-33C9-478B-9076-3768F6D010CA}" srcOrd="12" destOrd="0" presId="urn:microsoft.com/office/officeart/2005/8/layout/vProcess5"/>
    <dgm:cxn modelId="{C200D7DD-03CF-4EC9-A0B8-8907E28E126D}" type="presParOf" srcId="{B6FCE1ED-E2B8-4225-A214-035578BA7E36}" destId="{EC893D29-1B15-4AFB-8215-21352DE37837}" srcOrd="13" destOrd="0" presId="urn:microsoft.com/office/officeart/2005/8/layout/vProcess5"/>
    <dgm:cxn modelId="{B4F9137F-6D72-4EA4-A8B9-759086C8A0EF}" type="presParOf" srcId="{B6FCE1ED-E2B8-4225-A214-035578BA7E36}" destId="{F26EEB98-FE0C-4F34-82E0-8DFEC5FDB409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21C6D2-D5DF-4284-AC9C-D7497D9E70C2}" type="doc">
      <dgm:prSet loTypeId="urn:microsoft.com/office/officeart/2005/8/layout/radial6" loCatId="cycle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234D1DC-1444-4C75-855C-01FBBAD6DF96}">
      <dgm:prSet phldrT="[Текст]" custT="1"/>
      <dgm:spPr/>
      <dgm:t>
        <a:bodyPr/>
        <a:lstStyle/>
        <a:p>
          <a:r>
            <a:rPr lang="ru-RU" sz="1400" b="1" dirty="0">
              <a:latin typeface="+mj-lt"/>
            </a:rPr>
            <a:t>Отсутствие до рыночного контроля</a:t>
          </a:r>
        </a:p>
      </dgm:t>
    </dgm:pt>
    <dgm:pt modelId="{2A73EC14-9160-4260-809B-02DC96B2A9F2}" type="parTrans" cxnId="{8CA5E856-767D-4A6D-8996-6F4E06429530}">
      <dgm:prSet/>
      <dgm:spPr/>
      <dgm:t>
        <a:bodyPr/>
        <a:lstStyle/>
        <a:p>
          <a:endParaRPr lang="ru-RU"/>
        </a:p>
      </dgm:t>
    </dgm:pt>
    <dgm:pt modelId="{F0095B3C-AF9F-43D7-81B6-4E4FD5C0D0E5}" type="sibTrans" cxnId="{8CA5E856-767D-4A6D-8996-6F4E06429530}">
      <dgm:prSet/>
      <dgm:spPr/>
      <dgm:t>
        <a:bodyPr/>
        <a:lstStyle/>
        <a:p>
          <a:endParaRPr lang="ru-RU"/>
        </a:p>
      </dgm:t>
    </dgm:pt>
    <dgm:pt modelId="{707713CA-5800-445A-998E-3D2E21D6664A}">
      <dgm:prSet phldrT="[Текст]" custT="1"/>
      <dgm:spPr/>
      <dgm:t>
        <a:bodyPr/>
        <a:lstStyle/>
        <a:p>
          <a:r>
            <a:rPr lang="ru-RU" sz="1400" b="1" dirty="0">
              <a:latin typeface="+mj-lt"/>
            </a:rPr>
            <a:t>Рост</a:t>
          </a:r>
          <a:r>
            <a:rPr lang="en-US" sz="1400" b="1" dirty="0">
              <a:latin typeface="+mj-lt"/>
            </a:rPr>
            <a:t> </a:t>
          </a:r>
          <a:r>
            <a:rPr lang="ru-RU" sz="1400" b="1" dirty="0">
              <a:latin typeface="+mj-lt"/>
            </a:rPr>
            <a:t>контрафактной продукции</a:t>
          </a:r>
          <a:endParaRPr lang="en-US" sz="1400" b="1" dirty="0">
            <a:latin typeface="+mj-lt"/>
          </a:endParaRPr>
        </a:p>
      </dgm:t>
    </dgm:pt>
    <dgm:pt modelId="{67A5B6AB-1CF6-4D12-8F62-D20A8A0472BF}" type="parTrans" cxnId="{7D953EA4-2D2D-4F89-95EB-68C95A641B92}">
      <dgm:prSet/>
      <dgm:spPr/>
      <dgm:t>
        <a:bodyPr/>
        <a:lstStyle/>
        <a:p>
          <a:endParaRPr lang="ru-RU"/>
        </a:p>
      </dgm:t>
    </dgm:pt>
    <dgm:pt modelId="{371FAA62-52A3-4DF8-B389-83E898F1EF48}" type="sibTrans" cxnId="{7D953EA4-2D2D-4F89-95EB-68C95A641B92}">
      <dgm:prSet/>
      <dgm:spPr/>
      <dgm:t>
        <a:bodyPr/>
        <a:lstStyle/>
        <a:p>
          <a:endParaRPr lang="ru-RU"/>
        </a:p>
      </dgm:t>
    </dgm:pt>
    <dgm:pt modelId="{F973FC0D-05DF-40CE-B18A-6E432C27CD48}">
      <dgm:prSet phldrT="[Текст]" custT="1"/>
      <dgm:spPr/>
      <dgm:t>
        <a:bodyPr/>
        <a:lstStyle/>
        <a:p>
          <a:r>
            <a:rPr lang="ru-RU" sz="1400" b="1" dirty="0">
              <a:latin typeface="+mj-lt"/>
            </a:rPr>
            <a:t>Отсутствие</a:t>
          </a:r>
          <a:br>
            <a:rPr lang="en-US" sz="1400" b="1" dirty="0">
              <a:latin typeface="+mj-lt"/>
            </a:rPr>
          </a:br>
          <a:r>
            <a:rPr lang="ru-RU" sz="1400" b="1" dirty="0">
              <a:latin typeface="+mj-lt"/>
            </a:rPr>
            <a:t>добросовестной конкуренции</a:t>
          </a:r>
        </a:p>
      </dgm:t>
    </dgm:pt>
    <dgm:pt modelId="{4BDEAA2C-8857-422A-AF59-B6766DB2B752}" type="parTrans" cxnId="{C13AE4D3-1541-4134-AC8F-04DBAA05F96C}">
      <dgm:prSet/>
      <dgm:spPr/>
      <dgm:t>
        <a:bodyPr/>
        <a:lstStyle/>
        <a:p>
          <a:endParaRPr lang="ru-RU"/>
        </a:p>
      </dgm:t>
    </dgm:pt>
    <dgm:pt modelId="{C95009F7-849B-4DCC-8A4B-8125D619CEB6}" type="sibTrans" cxnId="{C13AE4D3-1541-4134-AC8F-04DBAA05F96C}">
      <dgm:prSet/>
      <dgm:spPr/>
      <dgm:t>
        <a:bodyPr/>
        <a:lstStyle/>
        <a:p>
          <a:endParaRPr lang="ru-RU"/>
        </a:p>
      </dgm:t>
    </dgm:pt>
    <dgm:pt modelId="{73430EB4-21F8-4549-8A10-4B4BD346E5EB}">
      <dgm:prSet phldrT="[Текст]" custT="1"/>
      <dgm:spPr/>
      <dgm:t>
        <a:bodyPr/>
        <a:lstStyle/>
        <a:p>
          <a:r>
            <a:rPr lang="ru-RU" sz="1400" b="1" dirty="0">
              <a:latin typeface="+mj-lt"/>
            </a:rPr>
            <a:t>Рост некачественной продукции</a:t>
          </a:r>
        </a:p>
      </dgm:t>
    </dgm:pt>
    <dgm:pt modelId="{D3132DF2-DDBB-4032-B531-DCEA4777C727}" type="parTrans" cxnId="{06A62976-5BEE-4F77-AEEF-44367E20A292}">
      <dgm:prSet/>
      <dgm:spPr/>
      <dgm:t>
        <a:bodyPr/>
        <a:lstStyle/>
        <a:p>
          <a:endParaRPr lang="ru-RU"/>
        </a:p>
      </dgm:t>
    </dgm:pt>
    <dgm:pt modelId="{CF3B6E11-CD2D-4A55-A948-7640E24F0C74}" type="sibTrans" cxnId="{06A62976-5BEE-4F77-AEEF-44367E20A292}">
      <dgm:prSet/>
      <dgm:spPr/>
      <dgm:t>
        <a:bodyPr/>
        <a:lstStyle/>
        <a:p>
          <a:endParaRPr lang="ru-RU"/>
        </a:p>
      </dgm:t>
    </dgm:pt>
    <dgm:pt modelId="{5CA13552-59C4-4E5A-A5A0-D53E26E42B35}">
      <dgm:prSet phldrT="[Текст]" custT="1"/>
      <dgm:spPr/>
      <dgm:t>
        <a:bodyPr/>
        <a:lstStyle/>
        <a:p>
          <a:r>
            <a:rPr lang="ru-RU" sz="1400" b="1" dirty="0">
              <a:latin typeface="+mj-lt"/>
            </a:rPr>
            <a:t>Отсутствие безопасности</a:t>
          </a:r>
          <a:r>
            <a:rPr lang="en-US" sz="1400" b="1" dirty="0">
              <a:latin typeface="+mj-lt"/>
            </a:rPr>
            <a:t> </a:t>
          </a:r>
          <a:r>
            <a:rPr lang="ru-RU" sz="1400" b="1" dirty="0">
              <a:latin typeface="+mj-lt"/>
            </a:rPr>
            <a:t>жизнедеятельности и окружающей среды</a:t>
          </a:r>
          <a:endParaRPr lang="en-US" sz="1400" b="0" dirty="0">
            <a:latin typeface="+mj-lt"/>
          </a:endParaRPr>
        </a:p>
      </dgm:t>
    </dgm:pt>
    <dgm:pt modelId="{95D5CA16-9227-4945-B40D-5C03948A0CFD}" type="parTrans" cxnId="{EC6601F6-73EE-4258-9917-8A9407CC81DF}">
      <dgm:prSet/>
      <dgm:spPr/>
      <dgm:t>
        <a:bodyPr/>
        <a:lstStyle/>
        <a:p>
          <a:endParaRPr lang="ru-RU"/>
        </a:p>
      </dgm:t>
    </dgm:pt>
    <dgm:pt modelId="{88539F54-9E24-41E4-AE00-6C036CFEC6AF}" type="sibTrans" cxnId="{EC6601F6-73EE-4258-9917-8A9407CC81DF}">
      <dgm:prSet/>
      <dgm:spPr/>
      <dgm:t>
        <a:bodyPr/>
        <a:lstStyle/>
        <a:p>
          <a:endParaRPr lang="ru-RU"/>
        </a:p>
      </dgm:t>
    </dgm:pt>
    <dgm:pt modelId="{699201A0-CB3E-4219-B574-96253C3D11FA}" type="pres">
      <dgm:prSet presAssocID="{4F21C6D2-D5DF-4284-AC9C-D7497D9E70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52C9D-F938-46AC-8497-17D84715E93F}" type="pres">
      <dgm:prSet presAssocID="{A234D1DC-1444-4C75-855C-01FBBAD6DF96}" presName="centerShape" presStyleLbl="node0" presStyleIdx="0" presStyleCnt="1" custLinFactNeighborX="2620" custLinFactNeighborY="-7"/>
      <dgm:spPr/>
      <dgm:t>
        <a:bodyPr/>
        <a:lstStyle/>
        <a:p>
          <a:endParaRPr lang="ru-RU"/>
        </a:p>
      </dgm:t>
    </dgm:pt>
    <dgm:pt modelId="{889A07A8-A7AC-444D-8454-66BEEFA66C22}" type="pres">
      <dgm:prSet presAssocID="{707713CA-5800-445A-998E-3D2E21D6664A}" presName="node" presStyleLbl="node1" presStyleIdx="0" presStyleCnt="4" custScaleX="193044" custScaleY="134991" custRadScaleRad="102153" custRadScaleInc="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1FFD1-5320-45ED-A337-BD8631849320}" type="pres">
      <dgm:prSet presAssocID="{707713CA-5800-445A-998E-3D2E21D6664A}" presName="dummy" presStyleCnt="0"/>
      <dgm:spPr/>
      <dgm:t>
        <a:bodyPr/>
        <a:lstStyle/>
        <a:p>
          <a:endParaRPr lang="ru-RU"/>
        </a:p>
      </dgm:t>
    </dgm:pt>
    <dgm:pt modelId="{E1D35A87-2C9C-4282-A4E4-B817DDEC21B1}" type="pres">
      <dgm:prSet presAssocID="{371FAA62-52A3-4DF8-B389-83E898F1EF48}" presName="sibTrans" presStyleLbl="sibTrans2D1" presStyleIdx="0" presStyleCnt="4" custScaleX="110101"/>
      <dgm:spPr/>
      <dgm:t>
        <a:bodyPr/>
        <a:lstStyle/>
        <a:p>
          <a:endParaRPr lang="ru-RU"/>
        </a:p>
      </dgm:t>
    </dgm:pt>
    <dgm:pt modelId="{0EB6CC17-A532-46B8-A141-ED946DB0DB8C}" type="pres">
      <dgm:prSet presAssocID="{F973FC0D-05DF-40CE-B18A-6E432C27CD48}" presName="node" presStyleLbl="node1" presStyleIdx="1" presStyleCnt="4" custScaleX="198063" custScaleY="178355" custRadScaleRad="158281" custRadScaleInc="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6AB39-2383-4F85-B694-DA0F28BEFAFD}" type="pres">
      <dgm:prSet presAssocID="{F973FC0D-05DF-40CE-B18A-6E432C27CD48}" presName="dummy" presStyleCnt="0"/>
      <dgm:spPr/>
      <dgm:t>
        <a:bodyPr/>
        <a:lstStyle/>
        <a:p>
          <a:endParaRPr lang="ru-RU"/>
        </a:p>
      </dgm:t>
    </dgm:pt>
    <dgm:pt modelId="{92B58823-06B0-4B04-90D9-D7AC404C92C7}" type="pres">
      <dgm:prSet presAssocID="{C95009F7-849B-4DCC-8A4B-8125D619CEB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29CEBEE-81D0-4B75-B607-F04FA4B3D433}" type="pres">
      <dgm:prSet presAssocID="{73430EB4-21F8-4549-8A10-4B4BD346E5EB}" presName="node" presStyleLbl="node1" presStyleIdx="2" presStyleCnt="4" custScaleX="187537" custRadScaleRad="98934" custRadScaleInc="-13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4DDCF-8BB3-475C-B501-0D69CCAAB1D3}" type="pres">
      <dgm:prSet presAssocID="{73430EB4-21F8-4549-8A10-4B4BD346E5EB}" presName="dummy" presStyleCnt="0"/>
      <dgm:spPr/>
      <dgm:t>
        <a:bodyPr/>
        <a:lstStyle/>
        <a:p>
          <a:endParaRPr lang="ru-RU"/>
        </a:p>
      </dgm:t>
    </dgm:pt>
    <dgm:pt modelId="{63542D21-D06B-4C9D-A22E-5574C8C7B659}" type="pres">
      <dgm:prSet presAssocID="{CF3B6E11-CD2D-4A55-A948-7640E24F0C7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C695CA8-7845-46AA-96B0-2EC109964EFA}" type="pres">
      <dgm:prSet presAssocID="{5CA13552-59C4-4E5A-A5A0-D53E26E42B35}" presName="node" presStyleLbl="node1" presStyleIdx="3" presStyleCnt="4" custScaleX="206249" custScaleY="178908" custRadScaleRad="153158" custRadScaleInc="2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81406-4C0D-4E67-80DF-926B22473B3F}" type="pres">
      <dgm:prSet presAssocID="{5CA13552-59C4-4E5A-A5A0-D53E26E42B35}" presName="dummy" presStyleCnt="0"/>
      <dgm:spPr/>
      <dgm:t>
        <a:bodyPr/>
        <a:lstStyle/>
        <a:p>
          <a:endParaRPr lang="ru-RU"/>
        </a:p>
      </dgm:t>
    </dgm:pt>
    <dgm:pt modelId="{F875740F-2E9C-4966-BBBC-BE678028CBFB}" type="pres">
      <dgm:prSet presAssocID="{88539F54-9E24-41E4-AE00-6C036CFEC6AF}" presName="sibTrans" presStyleLbl="sibTrans2D1" presStyleIdx="3" presStyleCnt="4" custScaleX="98488" custLinFactNeighborX="-1440" custLinFactNeighborY="-1260"/>
      <dgm:spPr/>
      <dgm:t>
        <a:bodyPr/>
        <a:lstStyle/>
        <a:p>
          <a:endParaRPr lang="ru-RU"/>
        </a:p>
      </dgm:t>
    </dgm:pt>
  </dgm:ptLst>
  <dgm:cxnLst>
    <dgm:cxn modelId="{A1F5C40F-54C9-4C68-A449-2872F9539FEA}" type="presOf" srcId="{4F21C6D2-D5DF-4284-AC9C-D7497D9E70C2}" destId="{699201A0-CB3E-4219-B574-96253C3D11FA}" srcOrd="0" destOrd="0" presId="urn:microsoft.com/office/officeart/2005/8/layout/radial6"/>
    <dgm:cxn modelId="{7BC31902-81CA-41E7-AFD9-2B56C348CCF6}" type="presOf" srcId="{F973FC0D-05DF-40CE-B18A-6E432C27CD48}" destId="{0EB6CC17-A532-46B8-A141-ED946DB0DB8C}" srcOrd="0" destOrd="0" presId="urn:microsoft.com/office/officeart/2005/8/layout/radial6"/>
    <dgm:cxn modelId="{06A62976-5BEE-4F77-AEEF-44367E20A292}" srcId="{A234D1DC-1444-4C75-855C-01FBBAD6DF96}" destId="{73430EB4-21F8-4549-8A10-4B4BD346E5EB}" srcOrd="2" destOrd="0" parTransId="{D3132DF2-DDBB-4032-B531-DCEA4777C727}" sibTransId="{CF3B6E11-CD2D-4A55-A948-7640E24F0C74}"/>
    <dgm:cxn modelId="{08351E32-3E73-4276-821B-5A0B0E685AF1}" type="presOf" srcId="{CF3B6E11-CD2D-4A55-A948-7640E24F0C74}" destId="{63542D21-D06B-4C9D-A22E-5574C8C7B659}" srcOrd="0" destOrd="0" presId="urn:microsoft.com/office/officeart/2005/8/layout/radial6"/>
    <dgm:cxn modelId="{EC6601F6-73EE-4258-9917-8A9407CC81DF}" srcId="{A234D1DC-1444-4C75-855C-01FBBAD6DF96}" destId="{5CA13552-59C4-4E5A-A5A0-D53E26E42B35}" srcOrd="3" destOrd="0" parTransId="{95D5CA16-9227-4945-B40D-5C03948A0CFD}" sibTransId="{88539F54-9E24-41E4-AE00-6C036CFEC6AF}"/>
    <dgm:cxn modelId="{32274B95-53C0-4A9A-8800-036CFDAC3781}" type="presOf" srcId="{5CA13552-59C4-4E5A-A5A0-D53E26E42B35}" destId="{2C695CA8-7845-46AA-96B0-2EC109964EFA}" srcOrd="0" destOrd="0" presId="urn:microsoft.com/office/officeart/2005/8/layout/radial6"/>
    <dgm:cxn modelId="{5B82CD23-720F-4A6F-A0AB-7557E7BE802A}" type="presOf" srcId="{707713CA-5800-445A-998E-3D2E21D6664A}" destId="{889A07A8-A7AC-444D-8454-66BEEFA66C22}" srcOrd="0" destOrd="0" presId="urn:microsoft.com/office/officeart/2005/8/layout/radial6"/>
    <dgm:cxn modelId="{6B6EDC66-6888-436B-8ED0-2BF0E6D29E45}" type="presOf" srcId="{88539F54-9E24-41E4-AE00-6C036CFEC6AF}" destId="{F875740F-2E9C-4966-BBBC-BE678028CBFB}" srcOrd="0" destOrd="0" presId="urn:microsoft.com/office/officeart/2005/8/layout/radial6"/>
    <dgm:cxn modelId="{8CA5E856-767D-4A6D-8996-6F4E06429530}" srcId="{4F21C6D2-D5DF-4284-AC9C-D7497D9E70C2}" destId="{A234D1DC-1444-4C75-855C-01FBBAD6DF96}" srcOrd="0" destOrd="0" parTransId="{2A73EC14-9160-4260-809B-02DC96B2A9F2}" sibTransId="{F0095B3C-AF9F-43D7-81B6-4E4FD5C0D0E5}"/>
    <dgm:cxn modelId="{7D953EA4-2D2D-4F89-95EB-68C95A641B92}" srcId="{A234D1DC-1444-4C75-855C-01FBBAD6DF96}" destId="{707713CA-5800-445A-998E-3D2E21D6664A}" srcOrd="0" destOrd="0" parTransId="{67A5B6AB-1CF6-4D12-8F62-D20A8A0472BF}" sibTransId="{371FAA62-52A3-4DF8-B389-83E898F1EF48}"/>
    <dgm:cxn modelId="{528AF492-739C-4A91-B76A-46A22BC9DADD}" type="presOf" srcId="{73430EB4-21F8-4549-8A10-4B4BD346E5EB}" destId="{A29CEBEE-81D0-4B75-B607-F04FA4B3D433}" srcOrd="0" destOrd="0" presId="urn:microsoft.com/office/officeart/2005/8/layout/radial6"/>
    <dgm:cxn modelId="{86E8BCCF-257B-4F30-9B9E-7E0CE30D7329}" type="presOf" srcId="{371FAA62-52A3-4DF8-B389-83E898F1EF48}" destId="{E1D35A87-2C9C-4282-A4E4-B817DDEC21B1}" srcOrd="0" destOrd="0" presId="urn:microsoft.com/office/officeart/2005/8/layout/radial6"/>
    <dgm:cxn modelId="{E5E209A2-8600-4594-BC55-20DD41A29F21}" type="presOf" srcId="{C95009F7-849B-4DCC-8A4B-8125D619CEB6}" destId="{92B58823-06B0-4B04-90D9-D7AC404C92C7}" srcOrd="0" destOrd="0" presId="urn:microsoft.com/office/officeart/2005/8/layout/radial6"/>
    <dgm:cxn modelId="{C13AE4D3-1541-4134-AC8F-04DBAA05F96C}" srcId="{A234D1DC-1444-4C75-855C-01FBBAD6DF96}" destId="{F973FC0D-05DF-40CE-B18A-6E432C27CD48}" srcOrd="1" destOrd="0" parTransId="{4BDEAA2C-8857-422A-AF59-B6766DB2B752}" sibTransId="{C95009F7-849B-4DCC-8A4B-8125D619CEB6}"/>
    <dgm:cxn modelId="{7FD70AD6-2163-4FDD-8096-C7C1FF43A0E0}" type="presOf" srcId="{A234D1DC-1444-4C75-855C-01FBBAD6DF96}" destId="{47C52C9D-F938-46AC-8497-17D84715E93F}" srcOrd="0" destOrd="0" presId="urn:microsoft.com/office/officeart/2005/8/layout/radial6"/>
    <dgm:cxn modelId="{F9F8FCB1-F1E8-4571-88E4-25730B6CF206}" type="presParOf" srcId="{699201A0-CB3E-4219-B574-96253C3D11FA}" destId="{47C52C9D-F938-46AC-8497-17D84715E93F}" srcOrd="0" destOrd="0" presId="urn:microsoft.com/office/officeart/2005/8/layout/radial6"/>
    <dgm:cxn modelId="{3CFA393A-D2C1-405E-A175-F4B334D4CB23}" type="presParOf" srcId="{699201A0-CB3E-4219-B574-96253C3D11FA}" destId="{889A07A8-A7AC-444D-8454-66BEEFA66C22}" srcOrd="1" destOrd="0" presId="urn:microsoft.com/office/officeart/2005/8/layout/radial6"/>
    <dgm:cxn modelId="{C3C75EC8-3A8C-4A8B-BA42-D0D4AF23C7A6}" type="presParOf" srcId="{699201A0-CB3E-4219-B574-96253C3D11FA}" destId="{C461FFD1-5320-45ED-A337-BD8631849320}" srcOrd="2" destOrd="0" presId="urn:microsoft.com/office/officeart/2005/8/layout/radial6"/>
    <dgm:cxn modelId="{90695BF2-E66F-46C9-9B8E-FE30285D661D}" type="presParOf" srcId="{699201A0-CB3E-4219-B574-96253C3D11FA}" destId="{E1D35A87-2C9C-4282-A4E4-B817DDEC21B1}" srcOrd="3" destOrd="0" presId="urn:microsoft.com/office/officeart/2005/8/layout/radial6"/>
    <dgm:cxn modelId="{A97FCCAA-70FE-45B7-A3C5-0CCC8B4D4280}" type="presParOf" srcId="{699201A0-CB3E-4219-B574-96253C3D11FA}" destId="{0EB6CC17-A532-46B8-A141-ED946DB0DB8C}" srcOrd="4" destOrd="0" presId="urn:microsoft.com/office/officeart/2005/8/layout/radial6"/>
    <dgm:cxn modelId="{C3B600AE-C851-4811-84D3-537523A22C50}" type="presParOf" srcId="{699201A0-CB3E-4219-B574-96253C3D11FA}" destId="{24D6AB39-2383-4F85-B694-DA0F28BEFAFD}" srcOrd="5" destOrd="0" presId="urn:microsoft.com/office/officeart/2005/8/layout/radial6"/>
    <dgm:cxn modelId="{E0CE10FD-C956-4F9D-9FF5-4DCD888C43BC}" type="presParOf" srcId="{699201A0-CB3E-4219-B574-96253C3D11FA}" destId="{92B58823-06B0-4B04-90D9-D7AC404C92C7}" srcOrd="6" destOrd="0" presId="urn:microsoft.com/office/officeart/2005/8/layout/radial6"/>
    <dgm:cxn modelId="{7B9BF14D-5B28-4538-8189-EECFE21B1796}" type="presParOf" srcId="{699201A0-CB3E-4219-B574-96253C3D11FA}" destId="{A29CEBEE-81D0-4B75-B607-F04FA4B3D433}" srcOrd="7" destOrd="0" presId="urn:microsoft.com/office/officeart/2005/8/layout/radial6"/>
    <dgm:cxn modelId="{1461CA9D-3525-4FA0-8145-D34A6BB1BD0D}" type="presParOf" srcId="{699201A0-CB3E-4219-B574-96253C3D11FA}" destId="{1454DDCF-8BB3-475C-B501-0D69CCAAB1D3}" srcOrd="8" destOrd="0" presId="urn:microsoft.com/office/officeart/2005/8/layout/radial6"/>
    <dgm:cxn modelId="{4C81DE27-91AD-43FF-B5B7-831B302D155A}" type="presParOf" srcId="{699201A0-CB3E-4219-B574-96253C3D11FA}" destId="{63542D21-D06B-4C9D-A22E-5574C8C7B659}" srcOrd="9" destOrd="0" presId="urn:microsoft.com/office/officeart/2005/8/layout/radial6"/>
    <dgm:cxn modelId="{DA81709E-4785-4E60-82E5-2ECB7D56437F}" type="presParOf" srcId="{699201A0-CB3E-4219-B574-96253C3D11FA}" destId="{2C695CA8-7845-46AA-96B0-2EC109964EFA}" srcOrd="10" destOrd="0" presId="urn:microsoft.com/office/officeart/2005/8/layout/radial6"/>
    <dgm:cxn modelId="{34550782-962B-4F43-B237-5D093CED933B}" type="presParOf" srcId="{699201A0-CB3E-4219-B574-96253C3D11FA}" destId="{64581406-4C0D-4E67-80DF-926B22473B3F}" srcOrd="11" destOrd="0" presId="urn:microsoft.com/office/officeart/2005/8/layout/radial6"/>
    <dgm:cxn modelId="{8A05FDA9-8EAE-4828-98D4-F87EDB100EEB}" type="presParOf" srcId="{699201A0-CB3E-4219-B574-96253C3D11FA}" destId="{F875740F-2E9C-4966-BBBC-BE678028CBFB}" srcOrd="12" destOrd="0" presId="urn:microsoft.com/office/officeart/2005/8/layout/radial6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D648C1-C820-4E14-A97F-9D90F889C87D}" type="doc">
      <dgm:prSet loTypeId="urn:microsoft.com/office/officeart/2005/8/layout/process5" loCatId="process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3E534A3-9B60-4954-B83A-8ACF6462CA38}">
      <dgm:prSet phldrT="[Текст]" custT="1"/>
      <dgm:spPr/>
      <dgm:t>
        <a:bodyPr/>
        <a:lstStyle/>
        <a:p>
          <a:r>
            <a:rPr lang="ru-RU" sz="2200" b="1" u="sng" dirty="0">
              <a:latin typeface="+mj-lt"/>
            </a:rPr>
            <a:t>производство</a:t>
          </a:r>
          <a:endParaRPr lang="ru-RU" sz="2200" b="0" u="sng" dirty="0">
            <a:latin typeface="+mj-lt"/>
          </a:endParaRPr>
        </a:p>
      </dgm:t>
    </dgm:pt>
    <dgm:pt modelId="{96462E48-E207-4C24-8F71-E8697931BD23}" type="parTrans" cxnId="{81150F03-088D-41F8-9B77-A521FC1A6490}">
      <dgm:prSet/>
      <dgm:spPr/>
      <dgm:t>
        <a:bodyPr/>
        <a:lstStyle/>
        <a:p>
          <a:endParaRPr lang="ru-RU" u="sng"/>
        </a:p>
      </dgm:t>
    </dgm:pt>
    <dgm:pt modelId="{9B0202E5-C124-4BCE-AD35-23781957BC08}" type="sibTrans" cxnId="{81150F03-088D-41F8-9B77-A521FC1A6490}">
      <dgm:prSet/>
      <dgm:spPr/>
      <dgm:t>
        <a:bodyPr/>
        <a:lstStyle/>
        <a:p>
          <a:endParaRPr lang="ru-RU" u="sng"/>
        </a:p>
      </dgm:t>
    </dgm:pt>
    <dgm:pt modelId="{A976186B-1AAA-4950-95AE-46030336B4E2}">
      <dgm:prSet phldrT="[Текст]" custT="1"/>
      <dgm:spPr/>
      <dgm:t>
        <a:bodyPr/>
        <a:lstStyle/>
        <a:p>
          <a:r>
            <a:rPr lang="ru-RU" sz="2200" b="1" u="sng" dirty="0">
              <a:latin typeface="+mj-lt"/>
            </a:rPr>
            <a:t>испытания</a:t>
          </a:r>
        </a:p>
      </dgm:t>
    </dgm:pt>
    <dgm:pt modelId="{BCA84179-FF7B-464E-8FB0-E0A3157826B6}" type="parTrans" cxnId="{B8399E57-77B0-4D06-BB70-028F13F198A7}">
      <dgm:prSet/>
      <dgm:spPr/>
      <dgm:t>
        <a:bodyPr/>
        <a:lstStyle/>
        <a:p>
          <a:endParaRPr lang="ru-RU" u="sng"/>
        </a:p>
      </dgm:t>
    </dgm:pt>
    <dgm:pt modelId="{79E35B92-1E08-4562-B1C0-7D266C4B0DAF}" type="sibTrans" cxnId="{B8399E57-77B0-4D06-BB70-028F13F198A7}">
      <dgm:prSet/>
      <dgm:spPr/>
      <dgm:t>
        <a:bodyPr/>
        <a:lstStyle/>
        <a:p>
          <a:endParaRPr lang="ru-RU" u="sng"/>
        </a:p>
      </dgm:t>
    </dgm:pt>
    <dgm:pt modelId="{793209AF-7239-45E4-BDC0-4010A011EC9E}">
      <dgm:prSet phldrT="[Текст]" custT="1"/>
      <dgm:spPr>
        <a:solidFill>
          <a:schemeClr val="accent2">
            <a:alpha val="74000"/>
          </a:schemeClr>
        </a:solidFill>
      </dgm:spPr>
      <dgm:t>
        <a:bodyPr/>
        <a:lstStyle/>
        <a:p>
          <a:r>
            <a:rPr lang="ru-RU" sz="2200" b="1" u="sng" dirty="0">
              <a:latin typeface="+mj-lt"/>
            </a:rPr>
            <a:t>сертификат</a:t>
          </a:r>
        </a:p>
      </dgm:t>
    </dgm:pt>
    <dgm:pt modelId="{F564343E-715B-402E-9D9A-6B81C1C28400}" type="parTrans" cxnId="{A48268E2-3217-47FA-A92B-C1204B18417B}">
      <dgm:prSet/>
      <dgm:spPr/>
      <dgm:t>
        <a:bodyPr/>
        <a:lstStyle/>
        <a:p>
          <a:endParaRPr lang="ru-RU" u="sng"/>
        </a:p>
      </dgm:t>
    </dgm:pt>
    <dgm:pt modelId="{9DF098A2-4258-4AB3-A5E5-471B07ECDE52}" type="sibTrans" cxnId="{A48268E2-3217-47FA-A92B-C1204B18417B}">
      <dgm:prSet/>
      <dgm:spPr/>
      <dgm:t>
        <a:bodyPr/>
        <a:lstStyle/>
        <a:p>
          <a:endParaRPr lang="ru-RU" u="sng"/>
        </a:p>
      </dgm:t>
    </dgm:pt>
    <dgm:pt modelId="{DAFA4483-28B9-432C-8DA7-EB87B7986000}">
      <dgm:prSet phldrT="[Текст]" custT="1"/>
      <dgm:spPr/>
      <dgm:t>
        <a:bodyPr/>
        <a:lstStyle/>
        <a:p>
          <a:r>
            <a:rPr lang="ru-RU" sz="2200" b="1" u="sng" dirty="0">
              <a:latin typeface="+mj-lt"/>
            </a:rPr>
            <a:t>маркировка ЕАС</a:t>
          </a:r>
          <a:endParaRPr lang="ru-RU" sz="2200" b="0" u="sng" dirty="0">
            <a:latin typeface="+mj-lt"/>
          </a:endParaRPr>
        </a:p>
      </dgm:t>
    </dgm:pt>
    <dgm:pt modelId="{61118E30-191F-449E-B690-3A72B3DBFB9C}" type="parTrans" cxnId="{6F0CAAF3-A7FA-49FC-9B95-62AE4ACA0FC0}">
      <dgm:prSet/>
      <dgm:spPr/>
      <dgm:t>
        <a:bodyPr/>
        <a:lstStyle/>
        <a:p>
          <a:endParaRPr lang="ru-RU" u="sng"/>
        </a:p>
      </dgm:t>
    </dgm:pt>
    <dgm:pt modelId="{5D30060A-0E21-43E6-9550-4DD36F931786}" type="sibTrans" cxnId="{6F0CAAF3-A7FA-49FC-9B95-62AE4ACA0FC0}">
      <dgm:prSet/>
      <dgm:spPr/>
      <dgm:t>
        <a:bodyPr/>
        <a:lstStyle/>
        <a:p>
          <a:endParaRPr lang="ru-RU" u="sng"/>
        </a:p>
      </dgm:t>
    </dgm:pt>
    <dgm:pt modelId="{0FBB25D7-836C-4014-A350-99CD3D3BC83B}">
      <dgm:prSet phldrT="[Текст]" custT="1"/>
      <dgm:spPr/>
      <dgm:t>
        <a:bodyPr/>
        <a:lstStyle/>
        <a:p>
          <a:r>
            <a:rPr lang="ru-RU" sz="2200" b="1" u="sng" dirty="0">
              <a:latin typeface="+mj-lt"/>
            </a:rPr>
            <a:t>рынок</a:t>
          </a:r>
          <a:endParaRPr lang="ru-RU" sz="2200" b="0" u="sng" dirty="0">
            <a:latin typeface="+mj-lt"/>
          </a:endParaRPr>
        </a:p>
      </dgm:t>
    </dgm:pt>
    <dgm:pt modelId="{7BC7CAE1-4BA1-43FD-B5C9-3AE7FA6AE719}" type="parTrans" cxnId="{D7F7BBDE-5956-44D6-833F-9B2CBBF65D26}">
      <dgm:prSet/>
      <dgm:spPr/>
      <dgm:t>
        <a:bodyPr/>
        <a:lstStyle/>
        <a:p>
          <a:endParaRPr lang="ru-RU" u="sng"/>
        </a:p>
      </dgm:t>
    </dgm:pt>
    <dgm:pt modelId="{FB4C5FC5-8AE1-49EF-ABC5-D813E7DF77DB}" type="sibTrans" cxnId="{D7F7BBDE-5956-44D6-833F-9B2CBBF65D26}">
      <dgm:prSet/>
      <dgm:spPr/>
      <dgm:t>
        <a:bodyPr/>
        <a:lstStyle/>
        <a:p>
          <a:endParaRPr lang="ru-RU" u="sng"/>
        </a:p>
      </dgm:t>
    </dgm:pt>
    <dgm:pt modelId="{B7652426-FF1F-4ED8-8C70-BD95691E64D2}">
      <dgm:prSet phldrT="[Текст]" custT="1"/>
      <dgm:spPr/>
      <dgm:t>
        <a:bodyPr/>
        <a:lstStyle/>
        <a:p>
          <a:r>
            <a:rPr lang="ru-RU" sz="2200" b="1" u="sng" dirty="0">
              <a:latin typeface="+mj-lt"/>
            </a:rPr>
            <a:t>потребитель</a:t>
          </a:r>
          <a:endParaRPr lang="ru-RU" sz="2200" b="0" u="sng" dirty="0">
            <a:latin typeface="+mj-lt"/>
          </a:endParaRPr>
        </a:p>
      </dgm:t>
    </dgm:pt>
    <dgm:pt modelId="{12EE110F-14CE-4555-8903-BC3EABEE1C53}" type="parTrans" cxnId="{2A5702A8-5113-4312-96B4-50CE207951DF}">
      <dgm:prSet/>
      <dgm:spPr/>
      <dgm:t>
        <a:bodyPr/>
        <a:lstStyle/>
        <a:p>
          <a:endParaRPr lang="ru-RU" u="sng"/>
        </a:p>
      </dgm:t>
    </dgm:pt>
    <dgm:pt modelId="{B5A80770-CFB8-4FDE-A7FE-03900B05AB58}" type="sibTrans" cxnId="{2A5702A8-5113-4312-96B4-50CE207951DF}">
      <dgm:prSet/>
      <dgm:spPr/>
      <dgm:t>
        <a:bodyPr/>
        <a:lstStyle/>
        <a:p>
          <a:endParaRPr lang="ru-RU" u="sng"/>
        </a:p>
      </dgm:t>
    </dgm:pt>
    <dgm:pt modelId="{0A71A8E9-A3A8-4DD0-9AA4-F39B153486D2}" type="pres">
      <dgm:prSet presAssocID="{CBD648C1-C820-4E14-A97F-9D90F889C8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2719E-40C6-4ADB-997F-47D9B6F8DE4D}" type="pres">
      <dgm:prSet presAssocID="{83E534A3-9B60-4954-B83A-8ACF6462CA3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BD61B-25EA-4DDD-8FFA-8779686452BF}" type="pres">
      <dgm:prSet presAssocID="{9B0202E5-C124-4BCE-AD35-23781957BC0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9C8E79E-7BD3-4405-A9FC-14752C7031F2}" type="pres">
      <dgm:prSet presAssocID="{9B0202E5-C124-4BCE-AD35-23781957BC0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5274F96-0A15-4978-B539-E12EC2BFCFAD}" type="pres">
      <dgm:prSet presAssocID="{A976186B-1AAA-4950-95AE-46030336B4E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419AE-56EE-4DD2-853B-5DCA4CCD8470}" type="pres">
      <dgm:prSet presAssocID="{79E35B92-1E08-4562-B1C0-7D266C4B0DA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8D047FC-31C6-4093-92D3-ADA6E954F203}" type="pres">
      <dgm:prSet presAssocID="{79E35B92-1E08-4562-B1C0-7D266C4B0DA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32D269C-BED6-4F83-9710-7031A6E73CED}" type="pres">
      <dgm:prSet presAssocID="{793209AF-7239-45E4-BDC0-4010A011EC9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5D05F-FE7B-4731-A49C-AC5BFA1E2E8B}" type="pres">
      <dgm:prSet presAssocID="{9DF098A2-4258-4AB3-A5E5-471B07ECDE5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0D7D9E0-EC02-46B8-BD1E-6AE59553C48B}" type="pres">
      <dgm:prSet presAssocID="{9DF098A2-4258-4AB3-A5E5-471B07ECDE5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B440CDB-7528-4765-ABD5-D745E6102AD5}" type="pres">
      <dgm:prSet presAssocID="{DAFA4483-28B9-432C-8DA7-EB87B79860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DF2CA-3F98-4D16-9BBE-B768478DAFCE}" type="pres">
      <dgm:prSet presAssocID="{5D30060A-0E21-43E6-9550-4DD36F93178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0D03713-DEFE-420D-AF91-2C595B384BA1}" type="pres">
      <dgm:prSet presAssocID="{5D30060A-0E21-43E6-9550-4DD36F93178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917A48E-0F34-4B80-9278-F406EC6AC602}" type="pres">
      <dgm:prSet presAssocID="{0FBB25D7-836C-4014-A350-99CD3D3BC83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6DECD-85D0-4009-86C2-724DF85DE74F}" type="pres">
      <dgm:prSet presAssocID="{FB4C5FC5-8AE1-49EF-ABC5-D813E7DF77DB}" presName="sibTrans" presStyleLbl="sibTrans2D1" presStyleIdx="4" presStyleCnt="5"/>
      <dgm:spPr/>
      <dgm:t>
        <a:bodyPr/>
        <a:lstStyle/>
        <a:p>
          <a:endParaRPr lang="ru-RU"/>
        </a:p>
      </dgm:t>
    </dgm:pt>
    <dgm:pt modelId="{BA5CF93C-7EF6-406A-8A16-C73FABF779BA}" type="pres">
      <dgm:prSet presAssocID="{FB4C5FC5-8AE1-49EF-ABC5-D813E7DF77D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830A068-DBB1-4CE2-B781-B47B06892905}" type="pres">
      <dgm:prSet presAssocID="{B7652426-FF1F-4ED8-8C70-BD95691E64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8268E2-3217-47FA-A92B-C1204B18417B}" srcId="{CBD648C1-C820-4E14-A97F-9D90F889C87D}" destId="{793209AF-7239-45E4-BDC0-4010A011EC9E}" srcOrd="2" destOrd="0" parTransId="{F564343E-715B-402E-9D9A-6B81C1C28400}" sibTransId="{9DF098A2-4258-4AB3-A5E5-471B07ECDE52}"/>
    <dgm:cxn modelId="{726B3A54-D65A-4029-A643-B3DF73A4D574}" type="presOf" srcId="{79E35B92-1E08-4562-B1C0-7D266C4B0DAF}" destId="{287419AE-56EE-4DD2-853B-5DCA4CCD8470}" srcOrd="0" destOrd="0" presId="urn:microsoft.com/office/officeart/2005/8/layout/process5"/>
    <dgm:cxn modelId="{9ECACF0A-65B8-49BE-AF42-347C1548823C}" type="presOf" srcId="{5D30060A-0E21-43E6-9550-4DD36F931786}" destId="{B0D03713-DEFE-420D-AF91-2C595B384BA1}" srcOrd="1" destOrd="0" presId="urn:microsoft.com/office/officeart/2005/8/layout/process5"/>
    <dgm:cxn modelId="{C14648A2-2C71-4F6E-8B42-FA732F97F5C5}" type="presOf" srcId="{793209AF-7239-45E4-BDC0-4010A011EC9E}" destId="{332D269C-BED6-4F83-9710-7031A6E73CED}" srcOrd="0" destOrd="0" presId="urn:microsoft.com/office/officeart/2005/8/layout/process5"/>
    <dgm:cxn modelId="{4A907550-34EF-41C3-A261-7F4DF3CC710B}" type="presOf" srcId="{FB4C5FC5-8AE1-49EF-ABC5-D813E7DF77DB}" destId="{FC26DECD-85D0-4009-86C2-724DF85DE74F}" srcOrd="0" destOrd="0" presId="urn:microsoft.com/office/officeart/2005/8/layout/process5"/>
    <dgm:cxn modelId="{2A5702A8-5113-4312-96B4-50CE207951DF}" srcId="{CBD648C1-C820-4E14-A97F-9D90F889C87D}" destId="{B7652426-FF1F-4ED8-8C70-BD95691E64D2}" srcOrd="5" destOrd="0" parTransId="{12EE110F-14CE-4555-8903-BC3EABEE1C53}" sibTransId="{B5A80770-CFB8-4FDE-A7FE-03900B05AB58}"/>
    <dgm:cxn modelId="{B1AF8E69-14DA-4899-BEB6-9F674199B13A}" type="presOf" srcId="{9B0202E5-C124-4BCE-AD35-23781957BC08}" destId="{A21BD61B-25EA-4DDD-8FFA-8779686452BF}" srcOrd="0" destOrd="0" presId="urn:microsoft.com/office/officeart/2005/8/layout/process5"/>
    <dgm:cxn modelId="{6F0CAAF3-A7FA-49FC-9B95-62AE4ACA0FC0}" srcId="{CBD648C1-C820-4E14-A97F-9D90F889C87D}" destId="{DAFA4483-28B9-432C-8DA7-EB87B7986000}" srcOrd="3" destOrd="0" parTransId="{61118E30-191F-449E-B690-3A72B3DBFB9C}" sibTransId="{5D30060A-0E21-43E6-9550-4DD36F931786}"/>
    <dgm:cxn modelId="{26735F01-C596-4841-9819-5BA086B9B94A}" type="presOf" srcId="{5D30060A-0E21-43E6-9550-4DD36F931786}" destId="{99EDF2CA-3F98-4D16-9BBE-B768478DAFCE}" srcOrd="0" destOrd="0" presId="urn:microsoft.com/office/officeart/2005/8/layout/process5"/>
    <dgm:cxn modelId="{1F45365A-3372-463D-87A3-ECF21B45CD64}" type="presOf" srcId="{9DF098A2-4258-4AB3-A5E5-471B07ECDE52}" destId="{D0D7D9E0-EC02-46B8-BD1E-6AE59553C48B}" srcOrd="1" destOrd="0" presId="urn:microsoft.com/office/officeart/2005/8/layout/process5"/>
    <dgm:cxn modelId="{81150F03-088D-41F8-9B77-A521FC1A6490}" srcId="{CBD648C1-C820-4E14-A97F-9D90F889C87D}" destId="{83E534A3-9B60-4954-B83A-8ACF6462CA38}" srcOrd="0" destOrd="0" parTransId="{96462E48-E207-4C24-8F71-E8697931BD23}" sibTransId="{9B0202E5-C124-4BCE-AD35-23781957BC08}"/>
    <dgm:cxn modelId="{96381584-5858-46A4-943A-8BCB97E9D8D1}" type="presOf" srcId="{83E534A3-9B60-4954-B83A-8ACF6462CA38}" destId="{7E12719E-40C6-4ADB-997F-47D9B6F8DE4D}" srcOrd="0" destOrd="0" presId="urn:microsoft.com/office/officeart/2005/8/layout/process5"/>
    <dgm:cxn modelId="{D7F7BBDE-5956-44D6-833F-9B2CBBF65D26}" srcId="{CBD648C1-C820-4E14-A97F-9D90F889C87D}" destId="{0FBB25D7-836C-4014-A350-99CD3D3BC83B}" srcOrd="4" destOrd="0" parTransId="{7BC7CAE1-4BA1-43FD-B5C9-3AE7FA6AE719}" sibTransId="{FB4C5FC5-8AE1-49EF-ABC5-D813E7DF77DB}"/>
    <dgm:cxn modelId="{BE94BFD5-764A-4EA0-B0A7-F08537627564}" type="presOf" srcId="{DAFA4483-28B9-432C-8DA7-EB87B7986000}" destId="{BB440CDB-7528-4765-ABD5-D745E6102AD5}" srcOrd="0" destOrd="0" presId="urn:microsoft.com/office/officeart/2005/8/layout/process5"/>
    <dgm:cxn modelId="{E652F504-F8E8-41ED-B356-E937E074F5BD}" type="presOf" srcId="{9DF098A2-4258-4AB3-A5E5-471B07ECDE52}" destId="{87D5D05F-FE7B-4731-A49C-AC5BFA1E2E8B}" srcOrd="0" destOrd="0" presId="urn:microsoft.com/office/officeart/2005/8/layout/process5"/>
    <dgm:cxn modelId="{B9D63037-8A82-43C1-8ED9-671D5D60C586}" type="presOf" srcId="{FB4C5FC5-8AE1-49EF-ABC5-D813E7DF77DB}" destId="{BA5CF93C-7EF6-406A-8A16-C73FABF779BA}" srcOrd="1" destOrd="0" presId="urn:microsoft.com/office/officeart/2005/8/layout/process5"/>
    <dgm:cxn modelId="{821D517A-F9E2-4CCC-A624-3B4BC7536684}" type="presOf" srcId="{9B0202E5-C124-4BCE-AD35-23781957BC08}" destId="{C9C8E79E-7BD3-4405-A9FC-14752C7031F2}" srcOrd="1" destOrd="0" presId="urn:microsoft.com/office/officeart/2005/8/layout/process5"/>
    <dgm:cxn modelId="{8EF6565C-76E7-4494-9866-FEFE93C9435A}" type="presOf" srcId="{CBD648C1-C820-4E14-A97F-9D90F889C87D}" destId="{0A71A8E9-A3A8-4DD0-9AA4-F39B153486D2}" srcOrd="0" destOrd="0" presId="urn:microsoft.com/office/officeart/2005/8/layout/process5"/>
    <dgm:cxn modelId="{CEA4B229-BB0A-4340-991C-0F500BD8213E}" type="presOf" srcId="{B7652426-FF1F-4ED8-8C70-BD95691E64D2}" destId="{A830A068-DBB1-4CE2-B781-B47B06892905}" srcOrd="0" destOrd="0" presId="urn:microsoft.com/office/officeart/2005/8/layout/process5"/>
    <dgm:cxn modelId="{34B1A210-BBF2-493D-9664-0877D40597C7}" type="presOf" srcId="{A976186B-1AAA-4950-95AE-46030336B4E2}" destId="{F5274F96-0A15-4978-B539-E12EC2BFCFAD}" srcOrd="0" destOrd="0" presId="urn:microsoft.com/office/officeart/2005/8/layout/process5"/>
    <dgm:cxn modelId="{4D808A6B-5427-4352-BF9E-81F455B19EF5}" type="presOf" srcId="{0FBB25D7-836C-4014-A350-99CD3D3BC83B}" destId="{D917A48E-0F34-4B80-9278-F406EC6AC602}" srcOrd="0" destOrd="0" presId="urn:microsoft.com/office/officeart/2005/8/layout/process5"/>
    <dgm:cxn modelId="{B8399E57-77B0-4D06-BB70-028F13F198A7}" srcId="{CBD648C1-C820-4E14-A97F-9D90F889C87D}" destId="{A976186B-1AAA-4950-95AE-46030336B4E2}" srcOrd="1" destOrd="0" parTransId="{BCA84179-FF7B-464E-8FB0-E0A3157826B6}" sibTransId="{79E35B92-1E08-4562-B1C0-7D266C4B0DAF}"/>
    <dgm:cxn modelId="{E5986C3C-3041-4823-9A50-5CFA621941DE}" type="presOf" srcId="{79E35B92-1E08-4562-B1C0-7D266C4B0DAF}" destId="{B8D047FC-31C6-4093-92D3-ADA6E954F203}" srcOrd="1" destOrd="0" presId="urn:microsoft.com/office/officeart/2005/8/layout/process5"/>
    <dgm:cxn modelId="{E97867B1-A272-4E55-8D1A-C9B3D7F1D31E}" type="presParOf" srcId="{0A71A8E9-A3A8-4DD0-9AA4-F39B153486D2}" destId="{7E12719E-40C6-4ADB-997F-47D9B6F8DE4D}" srcOrd="0" destOrd="0" presId="urn:microsoft.com/office/officeart/2005/8/layout/process5"/>
    <dgm:cxn modelId="{CCE19310-E8C5-4A3B-BD90-F36239794106}" type="presParOf" srcId="{0A71A8E9-A3A8-4DD0-9AA4-F39B153486D2}" destId="{A21BD61B-25EA-4DDD-8FFA-8779686452BF}" srcOrd="1" destOrd="0" presId="urn:microsoft.com/office/officeart/2005/8/layout/process5"/>
    <dgm:cxn modelId="{EA117AD0-F35B-4EC9-9103-3FEC1F005C40}" type="presParOf" srcId="{A21BD61B-25EA-4DDD-8FFA-8779686452BF}" destId="{C9C8E79E-7BD3-4405-A9FC-14752C7031F2}" srcOrd="0" destOrd="0" presId="urn:microsoft.com/office/officeart/2005/8/layout/process5"/>
    <dgm:cxn modelId="{02CA3E1D-F41E-4712-99C8-B6EF363DADED}" type="presParOf" srcId="{0A71A8E9-A3A8-4DD0-9AA4-F39B153486D2}" destId="{F5274F96-0A15-4978-B539-E12EC2BFCFAD}" srcOrd="2" destOrd="0" presId="urn:microsoft.com/office/officeart/2005/8/layout/process5"/>
    <dgm:cxn modelId="{0239A48F-76E0-4093-9935-46A2BC0FAAD2}" type="presParOf" srcId="{0A71A8E9-A3A8-4DD0-9AA4-F39B153486D2}" destId="{287419AE-56EE-4DD2-853B-5DCA4CCD8470}" srcOrd="3" destOrd="0" presId="urn:microsoft.com/office/officeart/2005/8/layout/process5"/>
    <dgm:cxn modelId="{46920270-5059-4E05-A986-7B1363A7EFE8}" type="presParOf" srcId="{287419AE-56EE-4DD2-853B-5DCA4CCD8470}" destId="{B8D047FC-31C6-4093-92D3-ADA6E954F203}" srcOrd="0" destOrd="0" presId="urn:microsoft.com/office/officeart/2005/8/layout/process5"/>
    <dgm:cxn modelId="{BCD744C1-7430-4FDB-AF3A-5E88F9F4274C}" type="presParOf" srcId="{0A71A8E9-A3A8-4DD0-9AA4-F39B153486D2}" destId="{332D269C-BED6-4F83-9710-7031A6E73CED}" srcOrd="4" destOrd="0" presId="urn:microsoft.com/office/officeart/2005/8/layout/process5"/>
    <dgm:cxn modelId="{E31D8B13-57B8-4ACA-9386-90823DAEBD72}" type="presParOf" srcId="{0A71A8E9-A3A8-4DD0-9AA4-F39B153486D2}" destId="{87D5D05F-FE7B-4731-A49C-AC5BFA1E2E8B}" srcOrd="5" destOrd="0" presId="urn:microsoft.com/office/officeart/2005/8/layout/process5"/>
    <dgm:cxn modelId="{6665F597-1E06-4C8A-BBA6-0854918E9814}" type="presParOf" srcId="{87D5D05F-FE7B-4731-A49C-AC5BFA1E2E8B}" destId="{D0D7D9E0-EC02-46B8-BD1E-6AE59553C48B}" srcOrd="0" destOrd="0" presId="urn:microsoft.com/office/officeart/2005/8/layout/process5"/>
    <dgm:cxn modelId="{396E6F71-99A5-4361-B72E-9F9E4918E03B}" type="presParOf" srcId="{0A71A8E9-A3A8-4DD0-9AA4-F39B153486D2}" destId="{BB440CDB-7528-4765-ABD5-D745E6102AD5}" srcOrd="6" destOrd="0" presId="urn:microsoft.com/office/officeart/2005/8/layout/process5"/>
    <dgm:cxn modelId="{11E15FD3-23BE-4EA5-957A-75984CFACCB5}" type="presParOf" srcId="{0A71A8E9-A3A8-4DD0-9AA4-F39B153486D2}" destId="{99EDF2CA-3F98-4D16-9BBE-B768478DAFCE}" srcOrd="7" destOrd="0" presId="urn:microsoft.com/office/officeart/2005/8/layout/process5"/>
    <dgm:cxn modelId="{80AD38F5-C84F-47B5-8AC4-C0ECD0B988CB}" type="presParOf" srcId="{99EDF2CA-3F98-4D16-9BBE-B768478DAFCE}" destId="{B0D03713-DEFE-420D-AF91-2C595B384BA1}" srcOrd="0" destOrd="0" presId="urn:microsoft.com/office/officeart/2005/8/layout/process5"/>
    <dgm:cxn modelId="{A36A4FF1-E912-4C21-A26B-C0E67E7E81C4}" type="presParOf" srcId="{0A71A8E9-A3A8-4DD0-9AA4-F39B153486D2}" destId="{D917A48E-0F34-4B80-9278-F406EC6AC602}" srcOrd="8" destOrd="0" presId="urn:microsoft.com/office/officeart/2005/8/layout/process5"/>
    <dgm:cxn modelId="{404D027F-B3E9-4407-BFE6-BC1FBC24E2E2}" type="presParOf" srcId="{0A71A8E9-A3A8-4DD0-9AA4-F39B153486D2}" destId="{FC26DECD-85D0-4009-86C2-724DF85DE74F}" srcOrd="9" destOrd="0" presId="urn:microsoft.com/office/officeart/2005/8/layout/process5"/>
    <dgm:cxn modelId="{2737E767-D066-4793-9EAB-DE7DDA2D685A}" type="presParOf" srcId="{FC26DECD-85D0-4009-86C2-724DF85DE74F}" destId="{BA5CF93C-7EF6-406A-8A16-C73FABF779BA}" srcOrd="0" destOrd="0" presId="urn:microsoft.com/office/officeart/2005/8/layout/process5"/>
    <dgm:cxn modelId="{F1E1D0DF-CBF5-490A-915A-C45152F9FA16}" type="presParOf" srcId="{0A71A8E9-A3A8-4DD0-9AA4-F39B153486D2}" destId="{A830A068-DBB1-4CE2-B781-B47B06892905}" srcOrd="10" destOrd="0" presId="urn:microsoft.com/office/officeart/2005/8/layout/process5"/>
  </dgm:cxnLst>
  <dgm:bg>
    <a:solidFill>
      <a:schemeClr val="tx1">
        <a:lumMod val="50000"/>
        <a:lumOff val="5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EEE9F1-E6DE-4F60-92A0-BAEF1A1D2327}" type="doc">
      <dgm:prSet loTypeId="urn:microsoft.com/office/officeart/2005/8/layout/lProcess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25D924B-C7B5-4218-8A6B-43E622133374}">
      <dgm:prSet phldrT="[Текст]"/>
      <dgm:spPr/>
      <dgm:t>
        <a:bodyPr/>
        <a:lstStyle/>
        <a:p>
          <a:r>
            <a:rPr lang="ru-RU" dirty="0"/>
            <a:t>РОССТАНДАРТ</a:t>
          </a:r>
        </a:p>
      </dgm:t>
    </dgm:pt>
    <dgm:pt modelId="{CF3E359F-C27F-41AF-95EE-3793C853E237}" type="parTrans" cxnId="{9BBE569C-0CC0-4027-AFA5-C778265364B7}">
      <dgm:prSet/>
      <dgm:spPr/>
      <dgm:t>
        <a:bodyPr/>
        <a:lstStyle/>
        <a:p>
          <a:endParaRPr lang="ru-RU"/>
        </a:p>
      </dgm:t>
    </dgm:pt>
    <dgm:pt modelId="{09C87B7F-4687-43F4-B012-8FACABD6E02C}" type="sibTrans" cxnId="{9BBE569C-0CC0-4027-AFA5-C778265364B7}">
      <dgm:prSet/>
      <dgm:spPr/>
      <dgm:t>
        <a:bodyPr/>
        <a:lstStyle/>
        <a:p>
          <a:endParaRPr lang="ru-RU"/>
        </a:p>
      </dgm:t>
    </dgm:pt>
    <dgm:pt modelId="{6FF88961-77EF-430B-BE9A-6BE35D1C34AC}">
      <dgm:prSet phldrT="[Текст]" custT="1"/>
      <dgm:spPr/>
      <dgm:t>
        <a:bodyPr/>
        <a:lstStyle/>
        <a:p>
          <a:r>
            <a:rPr lang="ru-RU" sz="1800" dirty="0"/>
            <a:t>Утверждение ГОСТ Р</a:t>
          </a:r>
        </a:p>
        <a:p>
          <a:r>
            <a:rPr lang="ru-RU" sz="1800" dirty="0"/>
            <a:t> «Оценка </a:t>
          </a:r>
          <a:r>
            <a:rPr lang="ru-RU" sz="1800" dirty="0" err="1"/>
            <a:t>соответствия.Правила</a:t>
          </a:r>
          <a:r>
            <a:rPr lang="ru-RU" sz="1800" dirty="0"/>
            <a:t> сертификации цемента»</a:t>
          </a:r>
        </a:p>
      </dgm:t>
    </dgm:pt>
    <dgm:pt modelId="{678C3EA1-490E-42EB-A2E3-D21C7F0EB0D1}" type="parTrans" cxnId="{52EDEC50-8A3D-492A-8DCB-F85B913ABDC7}">
      <dgm:prSet/>
      <dgm:spPr/>
      <dgm:t>
        <a:bodyPr/>
        <a:lstStyle/>
        <a:p>
          <a:endParaRPr lang="ru-RU"/>
        </a:p>
      </dgm:t>
    </dgm:pt>
    <dgm:pt modelId="{7A5452E4-CC81-446C-818D-997C0FC9C512}" type="sibTrans" cxnId="{52EDEC50-8A3D-492A-8DCB-F85B913ABDC7}">
      <dgm:prSet/>
      <dgm:spPr/>
      <dgm:t>
        <a:bodyPr/>
        <a:lstStyle/>
        <a:p>
          <a:endParaRPr lang="ru-RU"/>
        </a:p>
      </dgm:t>
    </dgm:pt>
    <dgm:pt modelId="{5D2679BE-B65F-4F07-91D4-1929B3628BBE}">
      <dgm:prSet phldrT="[Текст]"/>
      <dgm:spPr/>
      <dgm:t>
        <a:bodyPr/>
        <a:lstStyle/>
        <a:p>
          <a:r>
            <a:rPr lang="ru-RU" dirty="0"/>
            <a:t>ВНИИС</a:t>
          </a:r>
        </a:p>
      </dgm:t>
    </dgm:pt>
    <dgm:pt modelId="{1D5B743D-34AE-4A2E-B0A7-13C18F130BD1}" type="parTrans" cxnId="{C3128956-BDD2-4884-A8EE-6D55FD51B7CD}">
      <dgm:prSet/>
      <dgm:spPr/>
      <dgm:t>
        <a:bodyPr/>
        <a:lstStyle/>
        <a:p>
          <a:endParaRPr lang="ru-RU"/>
        </a:p>
      </dgm:t>
    </dgm:pt>
    <dgm:pt modelId="{6E5E5D17-924B-40CF-B6D8-4659F62E01F5}" type="sibTrans" cxnId="{C3128956-BDD2-4884-A8EE-6D55FD51B7CD}">
      <dgm:prSet/>
      <dgm:spPr/>
      <dgm:t>
        <a:bodyPr/>
        <a:lstStyle/>
        <a:p>
          <a:endParaRPr lang="ru-RU"/>
        </a:p>
      </dgm:t>
    </dgm:pt>
    <dgm:pt modelId="{58C93BE7-020B-4F01-B9C2-36CD546EC519}">
      <dgm:prSet phldrT="[Текст]" custT="1"/>
      <dgm:spPr/>
      <dgm:t>
        <a:bodyPr/>
        <a:lstStyle/>
        <a:p>
          <a:r>
            <a:rPr lang="ru-RU" sz="1800" dirty="0"/>
            <a:t>Разработка ГОСТ Р «Оценка соответствия. Правила сертификации цемента»</a:t>
          </a:r>
        </a:p>
      </dgm:t>
    </dgm:pt>
    <dgm:pt modelId="{9E80CD28-9673-4CF0-A097-335D35012F6B}" type="parTrans" cxnId="{8AFF4B81-CA5A-4443-B428-5CB659FFF9CA}">
      <dgm:prSet/>
      <dgm:spPr/>
      <dgm:t>
        <a:bodyPr/>
        <a:lstStyle/>
        <a:p>
          <a:endParaRPr lang="ru-RU"/>
        </a:p>
      </dgm:t>
    </dgm:pt>
    <dgm:pt modelId="{F0250A2B-A0F7-4979-A3ED-CACB9C4CA21B}" type="sibTrans" cxnId="{8AFF4B81-CA5A-4443-B428-5CB659FFF9CA}">
      <dgm:prSet/>
      <dgm:spPr/>
      <dgm:t>
        <a:bodyPr/>
        <a:lstStyle/>
        <a:p>
          <a:endParaRPr lang="ru-RU"/>
        </a:p>
      </dgm:t>
    </dgm:pt>
    <dgm:pt modelId="{AA13D59F-9718-459C-9525-4FC835608AB2}" type="pres">
      <dgm:prSet presAssocID="{D1EEE9F1-E6DE-4F60-92A0-BAEF1A1D23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B59DB-824D-45F4-B0D4-1CD9C52C5047}" type="pres">
      <dgm:prSet presAssocID="{525D924B-C7B5-4218-8A6B-43E622133374}" presName="vertFlow" presStyleCnt="0"/>
      <dgm:spPr/>
    </dgm:pt>
    <dgm:pt modelId="{4D37F868-E0D5-468C-A258-E5E8633C0057}" type="pres">
      <dgm:prSet presAssocID="{525D924B-C7B5-4218-8A6B-43E622133374}" presName="header" presStyleLbl="node1" presStyleIdx="0" presStyleCnt="2"/>
      <dgm:spPr/>
      <dgm:t>
        <a:bodyPr/>
        <a:lstStyle/>
        <a:p>
          <a:endParaRPr lang="ru-RU"/>
        </a:p>
      </dgm:t>
    </dgm:pt>
    <dgm:pt modelId="{A0E9FA75-BEFF-4AD3-8497-D52B2B4A6A0D}" type="pres">
      <dgm:prSet presAssocID="{678C3EA1-490E-42EB-A2E3-D21C7F0EB0D1}" presName="parTrans" presStyleLbl="sibTrans2D1" presStyleIdx="0" presStyleCnt="2"/>
      <dgm:spPr/>
      <dgm:t>
        <a:bodyPr/>
        <a:lstStyle/>
        <a:p>
          <a:endParaRPr lang="ru-RU"/>
        </a:p>
      </dgm:t>
    </dgm:pt>
    <dgm:pt modelId="{1311B25C-52A3-4258-9800-1420164B4B37}" type="pres">
      <dgm:prSet presAssocID="{6FF88961-77EF-430B-BE9A-6BE35D1C34AC}" presName="child" presStyleLbl="alignAccFollowNode1" presStyleIdx="0" presStyleCnt="2" custScaleY="126026" custLinFactNeighborX="-4500" custLinFactNeighborY="257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FCFD9-B052-48DA-B6FF-DD56AD710D48}" type="pres">
      <dgm:prSet presAssocID="{525D924B-C7B5-4218-8A6B-43E622133374}" presName="hSp" presStyleCnt="0"/>
      <dgm:spPr/>
    </dgm:pt>
    <dgm:pt modelId="{8E6E1DC0-3400-4C27-8E2A-31688D56ABF8}" type="pres">
      <dgm:prSet presAssocID="{5D2679BE-B65F-4F07-91D4-1929B3628BBE}" presName="vertFlow" presStyleCnt="0"/>
      <dgm:spPr/>
    </dgm:pt>
    <dgm:pt modelId="{7144E083-FAF3-4F92-BBD9-B8562B747A80}" type="pres">
      <dgm:prSet presAssocID="{5D2679BE-B65F-4F07-91D4-1929B3628BBE}" presName="header" presStyleLbl="node1" presStyleIdx="1" presStyleCnt="2"/>
      <dgm:spPr/>
      <dgm:t>
        <a:bodyPr/>
        <a:lstStyle/>
        <a:p>
          <a:endParaRPr lang="ru-RU"/>
        </a:p>
      </dgm:t>
    </dgm:pt>
    <dgm:pt modelId="{984BF54A-22CF-48CE-B4DC-490E2E13C7E0}" type="pres">
      <dgm:prSet presAssocID="{9E80CD28-9673-4CF0-A097-335D35012F6B}" presName="parTrans" presStyleLbl="sibTrans2D1" presStyleIdx="1" presStyleCnt="2"/>
      <dgm:spPr/>
      <dgm:t>
        <a:bodyPr/>
        <a:lstStyle/>
        <a:p>
          <a:endParaRPr lang="ru-RU"/>
        </a:p>
      </dgm:t>
    </dgm:pt>
    <dgm:pt modelId="{7F284626-8E81-4B13-ACC7-E5CC4940D47B}" type="pres">
      <dgm:prSet presAssocID="{58C93BE7-020B-4F01-B9C2-36CD546EC519}" presName="child" presStyleLbl="alignAccFollowNode1" presStyleIdx="1" presStyleCnt="2" custScaleY="1208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0AE65-967B-42BF-A68B-DCB27C4B0B2E}" type="presOf" srcId="{678C3EA1-490E-42EB-A2E3-D21C7F0EB0D1}" destId="{A0E9FA75-BEFF-4AD3-8497-D52B2B4A6A0D}" srcOrd="0" destOrd="0" presId="urn:microsoft.com/office/officeart/2005/8/layout/lProcess1"/>
    <dgm:cxn modelId="{8AFF4B81-CA5A-4443-B428-5CB659FFF9CA}" srcId="{5D2679BE-B65F-4F07-91D4-1929B3628BBE}" destId="{58C93BE7-020B-4F01-B9C2-36CD546EC519}" srcOrd="0" destOrd="0" parTransId="{9E80CD28-9673-4CF0-A097-335D35012F6B}" sibTransId="{F0250A2B-A0F7-4979-A3ED-CACB9C4CA21B}"/>
    <dgm:cxn modelId="{A939E02F-6406-4895-AF84-78C458ACFECA}" type="presOf" srcId="{9E80CD28-9673-4CF0-A097-335D35012F6B}" destId="{984BF54A-22CF-48CE-B4DC-490E2E13C7E0}" srcOrd="0" destOrd="0" presId="urn:microsoft.com/office/officeart/2005/8/layout/lProcess1"/>
    <dgm:cxn modelId="{569B0CBC-2488-419C-BCA4-4B5371FD6CE0}" type="presOf" srcId="{525D924B-C7B5-4218-8A6B-43E622133374}" destId="{4D37F868-E0D5-468C-A258-E5E8633C0057}" srcOrd="0" destOrd="0" presId="urn:microsoft.com/office/officeart/2005/8/layout/lProcess1"/>
    <dgm:cxn modelId="{DF5C3CB3-E0E4-4CAB-B2CE-7FEC3181A8FB}" type="presOf" srcId="{5D2679BE-B65F-4F07-91D4-1929B3628BBE}" destId="{7144E083-FAF3-4F92-BBD9-B8562B747A80}" srcOrd="0" destOrd="0" presId="urn:microsoft.com/office/officeart/2005/8/layout/lProcess1"/>
    <dgm:cxn modelId="{C3128956-BDD2-4884-A8EE-6D55FD51B7CD}" srcId="{D1EEE9F1-E6DE-4F60-92A0-BAEF1A1D2327}" destId="{5D2679BE-B65F-4F07-91D4-1929B3628BBE}" srcOrd="1" destOrd="0" parTransId="{1D5B743D-34AE-4A2E-B0A7-13C18F130BD1}" sibTransId="{6E5E5D17-924B-40CF-B6D8-4659F62E01F5}"/>
    <dgm:cxn modelId="{9BBE569C-0CC0-4027-AFA5-C778265364B7}" srcId="{D1EEE9F1-E6DE-4F60-92A0-BAEF1A1D2327}" destId="{525D924B-C7B5-4218-8A6B-43E622133374}" srcOrd="0" destOrd="0" parTransId="{CF3E359F-C27F-41AF-95EE-3793C853E237}" sibTransId="{09C87B7F-4687-43F4-B012-8FACABD6E02C}"/>
    <dgm:cxn modelId="{52EDEC50-8A3D-492A-8DCB-F85B913ABDC7}" srcId="{525D924B-C7B5-4218-8A6B-43E622133374}" destId="{6FF88961-77EF-430B-BE9A-6BE35D1C34AC}" srcOrd="0" destOrd="0" parTransId="{678C3EA1-490E-42EB-A2E3-D21C7F0EB0D1}" sibTransId="{7A5452E4-CC81-446C-818D-997C0FC9C512}"/>
    <dgm:cxn modelId="{E125710C-0728-4AC4-8A65-F1799E21CA15}" type="presOf" srcId="{6FF88961-77EF-430B-BE9A-6BE35D1C34AC}" destId="{1311B25C-52A3-4258-9800-1420164B4B37}" srcOrd="0" destOrd="0" presId="urn:microsoft.com/office/officeart/2005/8/layout/lProcess1"/>
    <dgm:cxn modelId="{B9851DA9-9D36-4C1C-A07A-023A42988EC1}" type="presOf" srcId="{58C93BE7-020B-4F01-B9C2-36CD546EC519}" destId="{7F284626-8E81-4B13-ACC7-E5CC4940D47B}" srcOrd="0" destOrd="0" presId="urn:microsoft.com/office/officeart/2005/8/layout/lProcess1"/>
    <dgm:cxn modelId="{0BD257D8-ED2E-4966-8DF6-C8EE5DFBD5E2}" type="presOf" srcId="{D1EEE9F1-E6DE-4F60-92A0-BAEF1A1D2327}" destId="{AA13D59F-9718-459C-9525-4FC835608AB2}" srcOrd="0" destOrd="0" presId="urn:microsoft.com/office/officeart/2005/8/layout/lProcess1"/>
    <dgm:cxn modelId="{A73D2E1E-1B93-4016-8F35-A25E4D3FA7E1}" type="presParOf" srcId="{AA13D59F-9718-459C-9525-4FC835608AB2}" destId="{819B59DB-824D-45F4-B0D4-1CD9C52C5047}" srcOrd="0" destOrd="0" presId="urn:microsoft.com/office/officeart/2005/8/layout/lProcess1"/>
    <dgm:cxn modelId="{9A86B883-8EEB-473C-84C9-2DF82EA521C8}" type="presParOf" srcId="{819B59DB-824D-45F4-B0D4-1CD9C52C5047}" destId="{4D37F868-E0D5-468C-A258-E5E8633C0057}" srcOrd="0" destOrd="0" presId="urn:microsoft.com/office/officeart/2005/8/layout/lProcess1"/>
    <dgm:cxn modelId="{59716FD9-0BE9-4F42-9A23-A521CD68B12C}" type="presParOf" srcId="{819B59DB-824D-45F4-B0D4-1CD9C52C5047}" destId="{A0E9FA75-BEFF-4AD3-8497-D52B2B4A6A0D}" srcOrd="1" destOrd="0" presId="urn:microsoft.com/office/officeart/2005/8/layout/lProcess1"/>
    <dgm:cxn modelId="{0CA08B42-051B-4ED9-92BB-3210639F6F76}" type="presParOf" srcId="{819B59DB-824D-45F4-B0D4-1CD9C52C5047}" destId="{1311B25C-52A3-4258-9800-1420164B4B37}" srcOrd="2" destOrd="0" presId="urn:microsoft.com/office/officeart/2005/8/layout/lProcess1"/>
    <dgm:cxn modelId="{3AC9AB78-ED55-41E8-A472-0D580AB0E239}" type="presParOf" srcId="{AA13D59F-9718-459C-9525-4FC835608AB2}" destId="{4B3FCFD9-B052-48DA-B6FF-DD56AD710D48}" srcOrd="1" destOrd="0" presId="urn:microsoft.com/office/officeart/2005/8/layout/lProcess1"/>
    <dgm:cxn modelId="{5829832C-EB69-480B-B012-81217556F944}" type="presParOf" srcId="{AA13D59F-9718-459C-9525-4FC835608AB2}" destId="{8E6E1DC0-3400-4C27-8E2A-31688D56ABF8}" srcOrd="2" destOrd="0" presId="urn:microsoft.com/office/officeart/2005/8/layout/lProcess1"/>
    <dgm:cxn modelId="{945A7E1D-282D-44AE-AFC8-894EBFE4C8D4}" type="presParOf" srcId="{8E6E1DC0-3400-4C27-8E2A-31688D56ABF8}" destId="{7144E083-FAF3-4F92-BBD9-B8562B747A80}" srcOrd="0" destOrd="0" presId="urn:microsoft.com/office/officeart/2005/8/layout/lProcess1"/>
    <dgm:cxn modelId="{A86A48CF-EF49-4B10-9E2F-DEFD5FC84D29}" type="presParOf" srcId="{8E6E1DC0-3400-4C27-8E2A-31688D56ABF8}" destId="{984BF54A-22CF-48CE-B4DC-490E2E13C7E0}" srcOrd="1" destOrd="0" presId="urn:microsoft.com/office/officeart/2005/8/layout/lProcess1"/>
    <dgm:cxn modelId="{43980D23-81CE-4D2F-99C3-D33F31B355A8}" type="presParOf" srcId="{8E6E1DC0-3400-4C27-8E2A-31688D56ABF8}" destId="{7F284626-8E81-4B13-ACC7-E5CC4940D47B}" srcOrd="2" destOrd="0" presId="urn:microsoft.com/office/officeart/2005/8/layout/lProcess1"/>
  </dgm:cxnLst>
  <dgm:bg>
    <a:solidFill>
      <a:schemeClr val="accent3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4C5545-11BE-4F29-90E3-3A659281C05B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812E16-2ECA-4EA2-871F-4C70EB73E426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entury Gothic" pitchFamily="34" charset="0"/>
            </a:rPr>
            <a:t>продукция</a:t>
          </a:r>
        </a:p>
      </dgm:t>
    </dgm:pt>
    <dgm:pt modelId="{87AD28F8-EB91-43A7-A3FC-BE0D179DD858}" type="parTrans" cxnId="{911A3912-5251-4133-8EAC-C1C395C3830A}">
      <dgm:prSet/>
      <dgm:spPr/>
      <dgm:t>
        <a:bodyPr/>
        <a:lstStyle/>
        <a:p>
          <a:endParaRPr lang="ru-RU"/>
        </a:p>
      </dgm:t>
    </dgm:pt>
    <dgm:pt modelId="{1DD9C3E0-05D7-494A-9BC3-8F28DAC34D1A}" type="sibTrans" cxnId="{911A3912-5251-4133-8EAC-C1C395C3830A}">
      <dgm:prSet/>
      <dgm:spPr/>
      <dgm:t>
        <a:bodyPr/>
        <a:lstStyle/>
        <a:p>
          <a:endParaRPr lang="ru-RU"/>
        </a:p>
      </dgm:t>
    </dgm:pt>
    <dgm:pt modelId="{34FDAC93-A066-47FA-87A5-4D0D3FF80601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2000" dirty="0" err="1">
              <a:solidFill>
                <a:schemeClr val="tx1"/>
              </a:solidFill>
              <a:latin typeface="Century Gothic" pitchFamily="34" charset="0"/>
            </a:rPr>
            <a:t>Роспотребнадзор</a:t>
          </a:r>
          <a:endParaRPr lang="ru-RU" sz="2000" dirty="0">
            <a:solidFill>
              <a:schemeClr val="tx1"/>
            </a:solidFill>
            <a:latin typeface="Century Gothic" pitchFamily="34" charset="0"/>
          </a:endParaRPr>
        </a:p>
      </dgm:t>
    </dgm:pt>
    <dgm:pt modelId="{21E30FDE-B0EC-4BD8-9583-20B015C8469C}" type="parTrans" cxnId="{5B6A592B-1767-4210-9C07-7F83F4FAFF31}">
      <dgm:prSet/>
      <dgm:spPr/>
      <dgm:t>
        <a:bodyPr/>
        <a:lstStyle/>
        <a:p>
          <a:endParaRPr lang="ru-RU"/>
        </a:p>
      </dgm:t>
    </dgm:pt>
    <dgm:pt modelId="{DC4F6C7C-B425-47F8-B2A3-0F2C6273AD30}" type="sibTrans" cxnId="{5B6A592B-1767-4210-9C07-7F83F4FAFF31}">
      <dgm:prSet/>
      <dgm:spPr/>
      <dgm:t>
        <a:bodyPr/>
        <a:lstStyle/>
        <a:p>
          <a:endParaRPr lang="ru-RU"/>
        </a:p>
      </dgm:t>
    </dgm:pt>
    <dgm:pt modelId="{F06E7EEA-D406-46DE-9D74-11007C21C977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entury Gothic" pitchFamily="34" charset="0"/>
            </a:rPr>
            <a:t>Общества потребителей</a:t>
          </a:r>
        </a:p>
      </dgm:t>
    </dgm:pt>
    <dgm:pt modelId="{A0AC4388-8869-4E44-A942-1CA66F1925A6}" type="parTrans" cxnId="{EBF4B156-2D1E-4FE3-B200-3CBA47C15F19}">
      <dgm:prSet/>
      <dgm:spPr/>
      <dgm:t>
        <a:bodyPr/>
        <a:lstStyle/>
        <a:p>
          <a:endParaRPr lang="ru-RU"/>
        </a:p>
      </dgm:t>
    </dgm:pt>
    <dgm:pt modelId="{C508033E-3DD7-4FA1-85B9-500B7641E580}" type="sibTrans" cxnId="{EBF4B156-2D1E-4FE3-B200-3CBA47C15F19}">
      <dgm:prSet/>
      <dgm:spPr/>
      <dgm:t>
        <a:bodyPr/>
        <a:lstStyle/>
        <a:p>
          <a:endParaRPr lang="ru-RU"/>
        </a:p>
      </dgm:t>
    </dgm:pt>
    <dgm:pt modelId="{085E1564-9BD8-4104-AD9A-0C5B306D675A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entury Gothic" pitchFamily="34" charset="0"/>
            </a:rPr>
            <a:t>Потребитель</a:t>
          </a:r>
        </a:p>
      </dgm:t>
    </dgm:pt>
    <dgm:pt modelId="{63366368-55DA-4890-9C2F-3E2521E4419D}" type="parTrans" cxnId="{E33619BA-5CB9-4D88-8FDB-3E96A0D76744}">
      <dgm:prSet/>
      <dgm:spPr/>
      <dgm:t>
        <a:bodyPr/>
        <a:lstStyle/>
        <a:p>
          <a:endParaRPr lang="ru-RU"/>
        </a:p>
      </dgm:t>
    </dgm:pt>
    <dgm:pt modelId="{AAB8CB2A-D45E-4D07-8D8D-108451053204}" type="sibTrans" cxnId="{E33619BA-5CB9-4D88-8FDB-3E96A0D76744}">
      <dgm:prSet/>
      <dgm:spPr/>
      <dgm:t>
        <a:bodyPr/>
        <a:lstStyle/>
        <a:p>
          <a:endParaRPr lang="ru-RU"/>
        </a:p>
      </dgm:t>
    </dgm:pt>
    <dgm:pt modelId="{42910316-FED3-475A-A258-8E6540B4C5DE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entury Gothic" pitchFamily="34" charset="0"/>
            </a:rPr>
            <a:t>МВД РФ</a:t>
          </a:r>
        </a:p>
      </dgm:t>
    </dgm:pt>
    <dgm:pt modelId="{21E27636-8505-4B16-B0D8-059F430AE501}" type="parTrans" cxnId="{F9B2A317-61B2-4494-BD2E-384B3BC9E68B}">
      <dgm:prSet/>
      <dgm:spPr/>
      <dgm:t>
        <a:bodyPr/>
        <a:lstStyle/>
        <a:p>
          <a:endParaRPr lang="ru-RU"/>
        </a:p>
      </dgm:t>
    </dgm:pt>
    <dgm:pt modelId="{677F3099-9D0E-40D3-99E8-2EF93FC2CA71}" type="sibTrans" cxnId="{F9B2A317-61B2-4494-BD2E-384B3BC9E68B}">
      <dgm:prSet/>
      <dgm:spPr/>
      <dgm:t>
        <a:bodyPr/>
        <a:lstStyle/>
        <a:p>
          <a:endParaRPr lang="ru-RU"/>
        </a:p>
      </dgm:t>
    </dgm:pt>
    <dgm:pt modelId="{F11AC7F6-EAA6-41F3-A44E-7D7F61D08285}" type="pres">
      <dgm:prSet presAssocID="{754C5545-11BE-4F29-90E3-3A659281C05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1361C-BA95-46B9-928B-177F306A79BB}" type="pres">
      <dgm:prSet presAssocID="{5F812E16-2ECA-4EA2-871F-4C70EB73E426}" presName="singleCycle" presStyleCnt="0"/>
      <dgm:spPr/>
      <dgm:t>
        <a:bodyPr/>
        <a:lstStyle/>
        <a:p>
          <a:endParaRPr lang="ru-RU"/>
        </a:p>
      </dgm:t>
    </dgm:pt>
    <dgm:pt modelId="{9C8B77B7-9EF4-4972-9BBD-FAF2FB36711F}" type="pres">
      <dgm:prSet presAssocID="{5F812E16-2ECA-4EA2-871F-4C70EB73E426}" presName="singleCenter" presStyleLbl="node1" presStyleIdx="0" presStyleCnt="5" custScaleX="11045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01664B9-ED3A-4F4C-A1BF-CB050D047704}" type="pres">
      <dgm:prSet presAssocID="{21E30FDE-B0EC-4BD8-9583-20B015C8469C}" presName="Name56" presStyleLbl="parChTrans1D2" presStyleIdx="0" presStyleCnt="4"/>
      <dgm:spPr/>
      <dgm:t>
        <a:bodyPr/>
        <a:lstStyle/>
        <a:p>
          <a:endParaRPr lang="ru-RU"/>
        </a:p>
      </dgm:t>
    </dgm:pt>
    <dgm:pt modelId="{788B6E51-31ED-4082-9734-02517C733624}" type="pres">
      <dgm:prSet presAssocID="{34FDAC93-A066-47FA-87A5-4D0D3FF80601}" presName="text0" presStyleLbl="node1" presStyleIdx="1" presStyleCnt="5" custScaleX="250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D6977-F76D-4646-AE76-8BD0321C32BE}" type="pres">
      <dgm:prSet presAssocID="{A0AC4388-8869-4E44-A942-1CA66F1925A6}" presName="Name56" presStyleLbl="parChTrans1D2" presStyleIdx="1" presStyleCnt="4"/>
      <dgm:spPr/>
      <dgm:t>
        <a:bodyPr/>
        <a:lstStyle/>
        <a:p>
          <a:endParaRPr lang="ru-RU"/>
        </a:p>
      </dgm:t>
    </dgm:pt>
    <dgm:pt modelId="{1F718D39-E1BA-4E66-973E-C4E2E3C7752B}" type="pres">
      <dgm:prSet presAssocID="{F06E7EEA-D406-46DE-9D74-11007C21C977}" presName="text0" presStyleLbl="node1" presStyleIdx="2" presStyleCnt="5" custScaleX="216283" custRadScaleRad="135103" custRadScaleInc="-2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B6D97-8617-4B7F-A340-A66214E4E757}" type="pres">
      <dgm:prSet presAssocID="{63366368-55DA-4890-9C2F-3E2521E4419D}" presName="Name56" presStyleLbl="parChTrans1D2" presStyleIdx="2" presStyleCnt="4"/>
      <dgm:spPr/>
      <dgm:t>
        <a:bodyPr/>
        <a:lstStyle/>
        <a:p>
          <a:endParaRPr lang="ru-RU"/>
        </a:p>
      </dgm:t>
    </dgm:pt>
    <dgm:pt modelId="{DEBA9C04-492D-434D-88B4-652F4B422275}" type="pres">
      <dgm:prSet presAssocID="{085E1564-9BD8-4104-AD9A-0C5B306D675A}" presName="text0" presStyleLbl="node1" presStyleIdx="3" presStyleCnt="5" custScaleX="258101" custRadScaleRad="95843" custRadScaleInc="-8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DD779-7F5E-491D-AAAF-0D52CFAE198D}" type="pres">
      <dgm:prSet presAssocID="{21E27636-8505-4B16-B0D8-059F430AE501}" presName="Name56" presStyleLbl="parChTrans1D2" presStyleIdx="3" presStyleCnt="4"/>
      <dgm:spPr/>
      <dgm:t>
        <a:bodyPr/>
        <a:lstStyle/>
        <a:p>
          <a:endParaRPr lang="ru-RU"/>
        </a:p>
      </dgm:t>
    </dgm:pt>
    <dgm:pt modelId="{DB2C63B8-33FF-4F84-BFA4-7AB1B7129F95}" type="pres">
      <dgm:prSet presAssocID="{42910316-FED3-475A-A258-8E6540B4C5DE}" presName="text0" presStyleLbl="node1" presStyleIdx="4" presStyleCnt="5" custScaleX="192801" custRadScaleRad="148894" custRadScaleInc="2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5E9D8D-0613-4B45-A18F-85E51DAB0A54}" type="presOf" srcId="{5F812E16-2ECA-4EA2-871F-4C70EB73E426}" destId="{9C8B77B7-9EF4-4972-9BBD-FAF2FB36711F}" srcOrd="0" destOrd="0" presId="urn:microsoft.com/office/officeart/2008/layout/RadialCluster"/>
    <dgm:cxn modelId="{F10DE81A-81B2-4085-AACB-A03B5DECBC52}" type="presOf" srcId="{085E1564-9BD8-4104-AD9A-0C5B306D675A}" destId="{DEBA9C04-492D-434D-88B4-652F4B422275}" srcOrd="0" destOrd="0" presId="urn:microsoft.com/office/officeart/2008/layout/RadialCluster"/>
    <dgm:cxn modelId="{F9B2A317-61B2-4494-BD2E-384B3BC9E68B}" srcId="{5F812E16-2ECA-4EA2-871F-4C70EB73E426}" destId="{42910316-FED3-475A-A258-8E6540B4C5DE}" srcOrd="3" destOrd="0" parTransId="{21E27636-8505-4B16-B0D8-059F430AE501}" sibTransId="{677F3099-9D0E-40D3-99E8-2EF93FC2CA71}"/>
    <dgm:cxn modelId="{911A3912-5251-4133-8EAC-C1C395C3830A}" srcId="{754C5545-11BE-4F29-90E3-3A659281C05B}" destId="{5F812E16-2ECA-4EA2-871F-4C70EB73E426}" srcOrd="0" destOrd="0" parTransId="{87AD28F8-EB91-43A7-A3FC-BE0D179DD858}" sibTransId="{1DD9C3E0-05D7-494A-9BC3-8F28DAC34D1A}"/>
    <dgm:cxn modelId="{92F17573-408F-47AB-A814-4B0751ED8FCB}" type="presOf" srcId="{63366368-55DA-4890-9C2F-3E2521E4419D}" destId="{ECFB6D97-8617-4B7F-A340-A66214E4E757}" srcOrd="0" destOrd="0" presId="urn:microsoft.com/office/officeart/2008/layout/RadialCluster"/>
    <dgm:cxn modelId="{781EE929-7FCE-4C57-880B-C7D3C85D122B}" type="presOf" srcId="{21E27636-8505-4B16-B0D8-059F430AE501}" destId="{025DD779-7F5E-491D-AAAF-0D52CFAE198D}" srcOrd="0" destOrd="0" presId="urn:microsoft.com/office/officeart/2008/layout/RadialCluster"/>
    <dgm:cxn modelId="{2A39BBA5-A823-4603-97C7-D7CDC77821E8}" type="presOf" srcId="{A0AC4388-8869-4E44-A942-1CA66F1925A6}" destId="{622D6977-F76D-4646-AE76-8BD0321C32BE}" srcOrd="0" destOrd="0" presId="urn:microsoft.com/office/officeart/2008/layout/RadialCluster"/>
    <dgm:cxn modelId="{CFA75C2B-304B-471F-995B-BAC7063024A8}" type="presOf" srcId="{F06E7EEA-D406-46DE-9D74-11007C21C977}" destId="{1F718D39-E1BA-4E66-973E-C4E2E3C7752B}" srcOrd="0" destOrd="0" presId="urn:microsoft.com/office/officeart/2008/layout/RadialCluster"/>
    <dgm:cxn modelId="{EBF4B156-2D1E-4FE3-B200-3CBA47C15F19}" srcId="{5F812E16-2ECA-4EA2-871F-4C70EB73E426}" destId="{F06E7EEA-D406-46DE-9D74-11007C21C977}" srcOrd="1" destOrd="0" parTransId="{A0AC4388-8869-4E44-A942-1CA66F1925A6}" sibTransId="{C508033E-3DD7-4FA1-85B9-500B7641E580}"/>
    <dgm:cxn modelId="{849B957A-68D1-4A12-B212-5D39C780A041}" type="presOf" srcId="{21E30FDE-B0EC-4BD8-9583-20B015C8469C}" destId="{C01664B9-ED3A-4F4C-A1BF-CB050D047704}" srcOrd="0" destOrd="0" presId="urn:microsoft.com/office/officeart/2008/layout/RadialCluster"/>
    <dgm:cxn modelId="{5B6A592B-1767-4210-9C07-7F83F4FAFF31}" srcId="{5F812E16-2ECA-4EA2-871F-4C70EB73E426}" destId="{34FDAC93-A066-47FA-87A5-4D0D3FF80601}" srcOrd="0" destOrd="0" parTransId="{21E30FDE-B0EC-4BD8-9583-20B015C8469C}" sibTransId="{DC4F6C7C-B425-47F8-B2A3-0F2C6273AD30}"/>
    <dgm:cxn modelId="{CB1C468C-357A-494A-A6A9-5A7EEAD453F9}" type="presOf" srcId="{754C5545-11BE-4F29-90E3-3A659281C05B}" destId="{F11AC7F6-EAA6-41F3-A44E-7D7F61D08285}" srcOrd="0" destOrd="0" presId="urn:microsoft.com/office/officeart/2008/layout/RadialCluster"/>
    <dgm:cxn modelId="{C28427ED-04D5-4D93-85FA-1D4DE5A7B268}" type="presOf" srcId="{34FDAC93-A066-47FA-87A5-4D0D3FF80601}" destId="{788B6E51-31ED-4082-9734-02517C733624}" srcOrd="0" destOrd="0" presId="urn:microsoft.com/office/officeart/2008/layout/RadialCluster"/>
    <dgm:cxn modelId="{5D2B336E-DD9F-4C56-A3FC-C82C0804C83E}" type="presOf" srcId="{42910316-FED3-475A-A258-8E6540B4C5DE}" destId="{DB2C63B8-33FF-4F84-BFA4-7AB1B7129F95}" srcOrd="0" destOrd="0" presId="urn:microsoft.com/office/officeart/2008/layout/RadialCluster"/>
    <dgm:cxn modelId="{E33619BA-5CB9-4D88-8FDB-3E96A0D76744}" srcId="{5F812E16-2ECA-4EA2-871F-4C70EB73E426}" destId="{085E1564-9BD8-4104-AD9A-0C5B306D675A}" srcOrd="2" destOrd="0" parTransId="{63366368-55DA-4890-9C2F-3E2521E4419D}" sibTransId="{AAB8CB2A-D45E-4D07-8D8D-108451053204}"/>
    <dgm:cxn modelId="{0510E407-9788-419F-9E9E-6F61365BC366}" type="presParOf" srcId="{F11AC7F6-EAA6-41F3-A44E-7D7F61D08285}" destId="{0DD1361C-BA95-46B9-928B-177F306A79BB}" srcOrd="0" destOrd="0" presId="urn:microsoft.com/office/officeart/2008/layout/RadialCluster"/>
    <dgm:cxn modelId="{607B491B-0F24-4636-87F7-54547D8535C2}" type="presParOf" srcId="{0DD1361C-BA95-46B9-928B-177F306A79BB}" destId="{9C8B77B7-9EF4-4972-9BBD-FAF2FB36711F}" srcOrd="0" destOrd="0" presId="urn:microsoft.com/office/officeart/2008/layout/RadialCluster"/>
    <dgm:cxn modelId="{28FB810E-5D16-4688-B24B-6C08958885FF}" type="presParOf" srcId="{0DD1361C-BA95-46B9-928B-177F306A79BB}" destId="{C01664B9-ED3A-4F4C-A1BF-CB050D047704}" srcOrd="1" destOrd="0" presId="urn:microsoft.com/office/officeart/2008/layout/RadialCluster"/>
    <dgm:cxn modelId="{FEB4605E-3691-4EF9-A09C-1B653EA69D4C}" type="presParOf" srcId="{0DD1361C-BA95-46B9-928B-177F306A79BB}" destId="{788B6E51-31ED-4082-9734-02517C733624}" srcOrd="2" destOrd="0" presId="urn:microsoft.com/office/officeart/2008/layout/RadialCluster"/>
    <dgm:cxn modelId="{15BE93FA-E977-446F-9A74-EC62091334F5}" type="presParOf" srcId="{0DD1361C-BA95-46B9-928B-177F306A79BB}" destId="{622D6977-F76D-4646-AE76-8BD0321C32BE}" srcOrd="3" destOrd="0" presId="urn:microsoft.com/office/officeart/2008/layout/RadialCluster"/>
    <dgm:cxn modelId="{EC5F49A9-654B-418E-820C-6E52F76B86E8}" type="presParOf" srcId="{0DD1361C-BA95-46B9-928B-177F306A79BB}" destId="{1F718D39-E1BA-4E66-973E-C4E2E3C7752B}" srcOrd="4" destOrd="0" presId="urn:microsoft.com/office/officeart/2008/layout/RadialCluster"/>
    <dgm:cxn modelId="{1268F32F-F816-484D-AFDD-588AC2CF6BE6}" type="presParOf" srcId="{0DD1361C-BA95-46B9-928B-177F306A79BB}" destId="{ECFB6D97-8617-4B7F-A340-A66214E4E757}" srcOrd="5" destOrd="0" presId="urn:microsoft.com/office/officeart/2008/layout/RadialCluster"/>
    <dgm:cxn modelId="{47FB9089-7F39-48AE-ABAE-7F00ECA4A45C}" type="presParOf" srcId="{0DD1361C-BA95-46B9-928B-177F306A79BB}" destId="{DEBA9C04-492D-434D-88B4-652F4B422275}" srcOrd="6" destOrd="0" presId="urn:microsoft.com/office/officeart/2008/layout/RadialCluster"/>
    <dgm:cxn modelId="{A9B3DBB7-6E47-4912-B219-F3B7ED74EBA7}" type="presParOf" srcId="{0DD1361C-BA95-46B9-928B-177F306A79BB}" destId="{025DD779-7F5E-491D-AAAF-0D52CFAE198D}" srcOrd="7" destOrd="0" presId="urn:microsoft.com/office/officeart/2008/layout/RadialCluster"/>
    <dgm:cxn modelId="{66B29DE2-2130-40BE-993A-B2F498610C71}" type="presParOf" srcId="{0DD1361C-BA95-46B9-928B-177F306A79BB}" destId="{DB2C63B8-33FF-4F84-BFA4-7AB1B7129F95}" srcOrd="8" destOrd="0" presId="urn:microsoft.com/office/officeart/2008/layout/RadialCluster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F56641-1208-45FB-A6CA-2E34AA4FF1E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BFB1CA6-DBAB-40C4-A26E-0C2E6071F4F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ru-RU" sz="1400" dirty="0">
              <a:latin typeface="+mn-lt"/>
              <a:cs typeface="Arial" panose="020B0604020202020204" pitchFamily="34" charset="0"/>
            </a:rPr>
            <a:t>•</a:t>
          </a:r>
          <a:r>
            <a:rPr lang="en-US" sz="1400" dirty="0">
              <a:latin typeface="+mn-lt"/>
              <a:cs typeface="Arial" panose="020B0604020202020204" pitchFamily="34" charset="0"/>
            </a:rPr>
            <a:t> </a:t>
          </a:r>
          <a:r>
            <a:rPr lang="ru-RU" sz="16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Справочник НДТ «Производство цемента» является документом по стандартизации, разработанным в результате анализа технологических, технических и управленческих решений для цементной промышленности и содержащим описание применяемых в настоящее время и перспективных технологических процессов, технических способов, методов предотвращения и сокращения негативного воздействия на окружающую среду, из числа которых выделены решения, признанные наилучшими доступными технологиями для производства цемента, включая соответствующие параметры экологической результативности, </a:t>
          </a:r>
          <a:r>
            <a:rPr lang="ru-RU" sz="160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ресурсо</a:t>
          </a:r>
          <a:r>
            <a:rPr lang="ru-RU" sz="16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- и </a:t>
          </a:r>
          <a:r>
            <a:rPr lang="ru-RU" sz="160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энергоэффективности</a:t>
          </a:r>
          <a:r>
            <a:rPr lang="ru-RU" sz="16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, а также экономические показатели.</a:t>
          </a:r>
          <a:endParaRPr lang="en-US" sz="16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39D9265A-D67E-4D82-8E4D-94A07744E2B3}" type="parTrans" cxnId="{55B2D9F6-FCD4-4007-AE2B-C0D89342D4CE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25E3F420-19A9-4B29-92E5-71AAD23D5B7A}" type="sibTrans" cxnId="{55B2D9F6-FCD4-4007-AE2B-C0D89342D4CE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24C34825-F697-4590-9F7E-3C21EFFC30C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ru-RU" sz="1400" dirty="0">
              <a:latin typeface="+mn-lt"/>
              <a:cs typeface="Arial" panose="020B0604020202020204" pitchFamily="34" charset="0"/>
            </a:rPr>
            <a:t>•</a:t>
          </a:r>
          <a:r>
            <a:rPr lang="en-US" sz="1400" dirty="0">
              <a:latin typeface="+mn-lt"/>
              <a:cs typeface="Arial" panose="020B0604020202020204" pitchFamily="34" charset="0"/>
            </a:rPr>
            <a:t> </a:t>
          </a:r>
          <a:r>
            <a:rPr lang="ru-RU" sz="16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В Справочнике НДТ приведен перечень перспективных технологий и технологий, находящихся на стадии научно-исследовательских и опытно-конструкторских работ или опытно-промышленного внедрения, позволяющих повысить эффективность производства и сократить эмиссии в окружающую среду с указанием сроков, в течение которых перспективные технологии могут стать экономически и технически доступными. </a:t>
          </a:r>
        </a:p>
      </dgm:t>
    </dgm:pt>
    <dgm:pt modelId="{51DAC58D-4E96-4788-A2C6-BB25B12A44FA}" type="sibTrans" cxnId="{BCF7AF72-6625-429D-845C-B6EA9BDBBF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CF324D4E-4307-4EA1-87BC-85DEA4BC848A}" type="parTrans" cxnId="{BCF7AF72-6625-429D-845C-B6EA9BDBBF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9C0DD91-568A-404F-B2D6-891BB873D5E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ru-RU" sz="1400" dirty="0">
              <a:latin typeface="+mn-lt"/>
              <a:cs typeface="Arial" panose="020B0604020202020204" pitchFamily="34" charset="0"/>
            </a:rPr>
            <a:t>•</a:t>
          </a:r>
          <a:r>
            <a:rPr lang="en-US" sz="1400" dirty="0">
              <a:latin typeface="+mn-lt"/>
              <a:cs typeface="Arial" panose="020B0604020202020204" pitchFamily="34" charset="0"/>
            </a:rPr>
            <a:t> </a:t>
          </a:r>
          <a:r>
            <a:rPr lang="ru-RU" sz="16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Рассмотрены экономические аспекты реализации наилучших доступных технологий при производстве цемента.</a:t>
          </a:r>
          <a:endParaRPr lang="ru-RU" sz="1600" dirty="0">
            <a:solidFill>
              <a:schemeClr val="bg1"/>
            </a:solidFill>
            <a:effectLst/>
            <a:latin typeface="+mn-lt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41490118-27E2-41D1-B6F0-BDC05D187657}" type="parTrans" cxnId="{51F28051-A918-4CC0-971C-FFADA7EB3D02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218FE9C3-422D-470B-BDCF-287246CFAF57}" type="sibTrans" cxnId="{51F28051-A918-4CC0-971C-FFADA7EB3D02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7EB54ACF-60B7-4802-9937-561F7EAF4B26}" type="pres">
      <dgm:prSet presAssocID="{50F56641-1208-45FB-A6CA-2E34AA4FF1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9C42CE-911E-4762-81AC-1DDCD0A08362}" type="pres">
      <dgm:prSet presAssocID="{8BFB1CA6-DBAB-40C4-A26E-0C2E6071F4F0}" presName="parentText" presStyleLbl="node1" presStyleIdx="0" presStyleCnt="3" custScaleY="164710" custLinFactNeighborX="-1136" custLinFactNeighborY="-391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1108C-A1CD-44D0-B67D-F7E6DECBA81A}" type="pres">
      <dgm:prSet presAssocID="{25E3F420-19A9-4B29-92E5-71AAD23D5B7A}" presName="spacer" presStyleCnt="0"/>
      <dgm:spPr/>
    </dgm:pt>
    <dgm:pt modelId="{065C8054-9E07-45D1-A7FF-AEEBDA681F97}" type="pres">
      <dgm:prSet presAssocID="{24C34825-F697-4590-9F7E-3C21EFFC30C3}" presName="parentText" presStyleLbl="node1" presStyleIdx="1" presStyleCnt="3" custLinFactNeighborY="-476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83C78-3EED-4727-B430-00D62AB9E1D3}" type="pres">
      <dgm:prSet presAssocID="{51DAC58D-4E96-4788-A2C6-BB25B12A44FA}" presName="spacer" presStyleCnt="0"/>
      <dgm:spPr/>
    </dgm:pt>
    <dgm:pt modelId="{AE24D2E6-4B7E-40CB-876F-194BCDEC1861}" type="pres">
      <dgm:prSet presAssocID="{D9C0DD91-568A-404F-B2D6-891BB873D5E6}" presName="parentText" presStyleLbl="node1" presStyleIdx="2" presStyleCnt="3" custScaleY="49635" custLinFactY="-7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1DE838-CF94-4F67-9928-5CF3851CEB1F}" type="presOf" srcId="{50F56641-1208-45FB-A6CA-2E34AA4FF1EA}" destId="{7EB54ACF-60B7-4802-9937-561F7EAF4B26}" srcOrd="0" destOrd="0" presId="urn:microsoft.com/office/officeart/2005/8/layout/vList2"/>
    <dgm:cxn modelId="{55B2D9F6-FCD4-4007-AE2B-C0D89342D4CE}" srcId="{50F56641-1208-45FB-A6CA-2E34AA4FF1EA}" destId="{8BFB1CA6-DBAB-40C4-A26E-0C2E6071F4F0}" srcOrd="0" destOrd="0" parTransId="{39D9265A-D67E-4D82-8E4D-94A07744E2B3}" sibTransId="{25E3F420-19A9-4B29-92E5-71AAD23D5B7A}"/>
    <dgm:cxn modelId="{AD293962-AADF-4C50-9973-362676B6973F}" type="presOf" srcId="{8BFB1CA6-DBAB-40C4-A26E-0C2E6071F4F0}" destId="{7E9C42CE-911E-4762-81AC-1DDCD0A08362}" srcOrd="0" destOrd="0" presId="urn:microsoft.com/office/officeart/2005/8/layout/vList2"/>
    <dgm:cxn modelId="{51F28051-A918-4CC0-971C-FFADA7EB3D02}" srcId="{50F56641-1208-45FB-A6CA-2E34AA4FF1EA}" destId="{D9C0DD91-568A-404F-B2D6-891BB873D5E6}" srcOrd="2" destOrd="0" parTransId="{41490118-27E2-41D1-B6F0-BDC05D187657}" sibTransId="{218FE9C3-422D-470B-BDCF-287246CFAF57}"/>
    <dgm:cxn modelId="{BCF7AF72-6625-429D-845C-B6EA9BDBBF76}" srcId="{50F56641-1208-45FB-A6CA-2E34AA4FF1EA}" destId="{24C34825-F697-4590-9F7E-3C21EFFC30C3}" srcOrd="1" destOrd="0" parTransId="{CF324D4E-4307-4EA1-87BC-85DEA4BC848A}" sibTransId="{51DAC58D-4E96-4788-A2C6-BB25B12A44FA}"/>
    <dgm:cxn modelId="{B55D5007-CE96-4F0F-8BCD-7CBE18653007}" type="presOf" srcId="{24C34825-F697-4590-9F7E-3C21EFFC30C3}" destId="{065C8054-9E07-45D1-A7FF-AEEBDA681F97}" srcOrd="0" destOrd="0" presId="urn:microsoft.com/office/officeart/2005/8/layout/vList2"/>
    <dgm:cxn modelId="{4675B073-CD02-45F3-B0F7-BF37B1C9A697}" type="presOf" srcId="{D9C0DD91-568A-404F-B2D6-891BB873D5E6}" destId="{AE24D2E6-4B7E-40CB-876F-194BCDEC1861}" srcOrd="0" destOrd="0" presId="urn:microsoft.com/office/officeart/2005/8/layout/vList2"/>
    <dgm:cxn modelId="{AD0965C0-0E24-44D5-A93B-CD7458A57A18}" type="presParOf" srcId="{7EB54ACF-60B7-4802-9937-561F7EAF4B26}" destId="{7E9C42CE-911E-4762-81AC-1DDCD0A08362}" srcOrd="0" destOrd="0" presId="urn:microsoft.com/office/officeart/2005/8/layout/vList2"/>
    <dgm:cxn modelId="{04B47C11-922C-4158-AD87-FE818B0B5B96}" type="presParOf" srcId="{7EB54ACF-60B7-4802-9937-561F7EAF4B26}" destId="{D7D1108C-A1CD-44D0-B67D-F7E6DECBA81A}" srcOrd="1" destOrd="0" presId="urn:microsoft.com/office/officeart/2005/8/layout/vList2"/>
    <dgm:cxn modelId="{EE9B5D36-C5EA-4764-B487-ECA42A2A0015}" type="presParOf" srcId="{7EB54ACF-60B7-4802-9937-561F7EAF4B26}" destId="{065C8054-9E07-45D1-A7FF-AEEBDA681F97}" srcOrd="2" destOrd="0" presId="urn:microsoft.com/office/officeart/2005/8/layout/vList2"/>
    <dgm:cxn modelId="{07E37B5E-D974-4982-8F2D-E47C6091FD7A}" type="presParOf" srcId="{7EB54ACF-60B7-4802-9937-561F7EAF4B26}" destId="{B3683C78-3EED-4727-B430-00D62AB9E1D3}" srcOrd="3" destOrd="0" presId="urn:microsoft.com/office/officeart/2005/8/layout/vList2"/>
    <dgm:cxn modelId="{FE567640-00E8-40E6-A0BD-018A4777147E}" type="presParOf" srcId="{7EB54ACF-60B7-4802-9937-561F7EAF4B26}" destId="{AE24D2E6-4B7E-40CB-876F-194BCDEC1861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F56641-1208-45FB-A6CA-2E34AA4FF1E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03F1FF4-AB41-4FCC-A71E-98D80EE8505B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>
              <a:solidFill>
                <a:schemeClr val="bg1"/>
              </a:solidFill>
              <a:cs typeface="Arial" panose="020B0604020202020204" pitchFamily="34" charset="0"/>
            </a:rPr>
            <a:t>•Справочники будут рекомендованы регулирующим органам для оценки соответствия предприятий экологическим требованиям </a:t>
          </a:r>
          <a:endParaRPr lang="en-US" sz="1600" dirty="0">
            <a:solidFill>
              <a:schemeClr val="bg1"/>
            </a:solidFill>
            <a:cs typeface="Arial" panose="020B0604020202020204" pitchFamily="34" charset="0"/>
          </a:endParaRPr>
        </a:p>
      </dgm:t>
    </dgm:pt>
    <dgm:pt modelId="{11259093-47C2-44ED-85AA-BE1CCE5071E4}" type="parTrans" cxnId="{5F0E4AC7-159C-4B8B-97A1-8F41A55EA776}">
      <dgm:prSet/>
      <dgm:spPr/>
      <dgm:t>
        <a:bodyPr/>
        <a:lstStyle/>
        <a:p>
          <a:endParaRPr lang="ru-RU" sz="1600"/>
        </a:p>
      </dgm:t>
    </dgm:pt>
    <dgm:pt modelId="{5F51DD61-7CA3-4D73-BD91-4B038CE7F017}" type="sibTrans" cxnId="{5F0E4AC7-159C-4B8B-97A1-8F41A55EA776}">
      <dgm:prSet/>
      <dgm:spPr/>
      <dgm:t>
        <a:bodyPr/>
        <a:lstStyle/>
        <a:p>
          <a:endParaRPr lang="ru-RU" sz="1600"/>
        </a:p>
      </dgm:t>
    </dgm:pt>
    <dgm:pt modelId="{6842DB3D-4D87-441D-B3F6-6C131B968B2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>
              <a:solidFill>
                <a:schemeClr val="bg1"/>
              </a:solidFill>
              <a:cs typeface="Arial" panose="020B0604020202020204" pitchFamily="34" charset="0"/>
            </a:rPr>
            <a:t>•Справочники будут рекомендованы предприятиям для подготовки своих корпоративных программ внедрения НДТ</a:t>
          </a:r>
        </a:p>
      </dgm:t>
    </dgm:pt>
    <dgm:pt modelId="{5045AF01-AA3D-4842-90F1-E5C44A66B2B2}" type="parTrans" cxnId="{ABCF6635-5973-4C73-B8D4-739B47F323A5}">
      <dgm:prSet/>
      <dgm:spPr/>
      <dgm:t>
        <a:bodyPr/>
        <a:lstStyle/>
        <a:p>
          <a:endParaRPr lang="ru-RU" sz="1600"/>
        </a:p>
      </dgm:t>
    </dgm:pt>
    <dgm:pt modelId="{BC4D0838-2B57-4C4A-BBBC-4F461EE62A5D}" type="sibTrans" cxnId="{ABCF6635-5973-4C73-B8D4-739B47F323A5}">
      <dgm:prSet/>
      <dgm:spPr/>
      <dgm:t>
        <a:bodyPr/>
        <a:lstStyle/>
        <a:p>
          <a:endParaRPr lang="ru-RU" sz="1600"/>
        </a:p>
      </dgm:t>
    </dgm:pt>
    <dgm:pt modelId="{ECBD4056-FFBE-4EED-A7C7-A29BAB36409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>
              <a:solidFill>
                <a:schemeClr val="bg1"/>
              </a:solidFill>
              <a:cs typeface="Arial" panose="020B0604020202020204" pitchFamily="34" charset="0"/>
            </a:rPr>
            <a:t>•Справочники будут включены в правоприменительную практику в качестве документов в области стандартизации</a:t>
          </a:r>
          <a:endParaRPr lang="en-US" sz="1600" dirty="0">
            <a:solidFill>
              <a:schemeClr val="bg1"/>
            </a:solidFill>
            <a:cs typeface="Arial" panose="020B0604020202020204" pitchFamily="34" charset="0"/>
          </a:endParaRPr>
        </a:p>
      </dgm:t>
    </dgm:pt>
    <dgm:pt modelId="{4977BB9B-06B6-4AF5-8183-6373169691E7}" type="parTrans" cxnId="{2C77E474-4234-4405-BDE3-C25B2DDCD9DA}">
      <dgm:prSet/>
      <dgm:spPr/>
      <dgm:t>
        <a:bodyPr/>
        <a:lstStyle/>
        <a:p>
          <a:endParaRPr lang="ru-RU" sz="1600"/>
        </a:p>
      </dgm:t>
    </dgm:pt>
    <dgm:pt modelId="{64C4B803-9A32-4A6F-B0DB-0E677B5174E0}" type="sibTrans" cxnId="{2C77E474-4234-4405-BDE3-C25B2DDCD9DA}">
      <dgm:prSet/>
      <dgm:spPr/>
      <dgm:t>
        <a:bodyPr/>
        <a:lstStyle/>
        <a:p>
          <a:endParaRPr lang="ru-RU" sz="1600"/>
        </a:p>
      </dgm:t>
    </dgm:pt>
    <dgm:pt modelId="{C914EF4F-9F9F-40E5-BA9D-283E34CD31B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>
              <a:solidFill>
                <a:schemeClr val="bg1"/>
              </a:solidFill>
              <a:cs typeface="Arial" panose="020B0604020202020204" pitchFamily="34" charset="0"/>
            </a:rPr>
            <a:t>•В Федеральном законе от 29.06.2015 № 162 – ФЗ «О стандартизации в Российской Федерации» содержатся положения, закрепляющие статус информационно-технических справочников, как документов национальной системы стандартизации</a:t>
          </a:r>
          <a:endParaRPr lang="en-US" sz="1600" dirty="0">
            <a:solidFill>
              <a:schemeClr val="bg1"/>
            </a:solidFill>
            <a:cs typeface="Arial" panose="020B0604020202020204" pitchFamily="34" charset="0"/>
          </a:endParaRPr>
        </a:p>
      </dgm:t>
    </dgm:pt>
    <dgm:pt modelId="{F5447E8B-260F-475E-8F93-5AD1A9A237CC}" type="parTrans" cxnId="{4E44A58F-DE96-42A7-965A-1D78D4D2355C}">
      <dgm:prSet/>
      <dgm:spPr/>
      <dgm:t>
        <a:bodyPr/>
        <a:lstStyle/>
        <a:p>
          <a:endParaRPr lang="ru-RU" sz="1600"/>
        </a:p>
      </dgm:t>
    </dgm:pt>
    <dgm:pt modelId="{50DF03DA-9C9C-4BDD-8A91-1E072ADF3B15}" type="sibTrans" cxnId="{4E44A58F-DE96-42A7-965A-1D78D4D2355C}">
      <dgm:prSet/>
      <dgm:spPr/>
      <dgm:t>
        <a:bodyPr/>
        <a:lstStyle/>
        <a:p>
          <a:endParaRPr lang="ru-RU" sz="1600"/>
        </a:p>
      </dgm:t>
    </dgm:pt>
    <dgm:pt modelId="{7BDB9D49-356F-4387-8CF7-13F77732484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>
              <a:solidFill>
                <a:schemeClr val="bg1"/>
              </a:solidFill>
              <a:cs typeface="Arial" panose="020B0604020202020204" pitchFamily="34" charset="0"/>
            </a:rPr>
            <a:t>• Одним из наиболее важных следствий применения механизма НДТ, помимо общего  снижения уровня загрязнения, будет являться ускоренное технологическое развитие</a:t>
          </a:r>
          <a:endParaRPr lang="en-US" sz="1600" dirty="0">
            <a:solidFill>
              <a:schemeClr val="bg1"/>
            </a:solidFill>
            <a:cs typeface="Arial" panose="020B0604020202020204" pitchFamily="34" charset="0"/>
          </a:endParaRPr>
        </a:p>
      </dgm:t>
    </dgm:pt>
    <dgm:pt modelId="{2961C1E7-4B29-430D-A540-469A74DD8730}" type="parTrans" cxnId="{8D5C3C8A-6E2B-4B34-956A-0F3AD4D997F7}">
      <dgm:prSet/>
      <dgm:spPr/>
      <dgm:t>
        <a:bodyPr/>
        <a:lstStyle/>
        <a:p>
          <a:endParaRPr lang="ru-RU" sz="1600"/>
        </a:p>
      </dgm:t>
    </dgm:pt>
    <dgm:pt modelId="{3849FDD5-05DA-4D42-86B8-4459487FFD8C}" type="sibTrans" cxnId="{8D5C3C8A-6E2B-4B34-956A-0F3AD4D997F7}">
      <dgm:prSet/>
      <dgm:spPr/>
      <dgm:t>
        <a:bodyPr/>
        <a:lstStyle/>
        <a:p>
          <a:endParaRPr lang="ru-RU" sz="1600"/>
        </a:p>
      </dgm:t>
    </dgm:pt>
    <dgm:pt modelId="{A7D132F6-D8E3-41E7-9755-0C57E31076B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>
              <a:solidFill>
                <a:schemeClr val="bg1"/>
              </a:solidFill>
              <a:cs typeface="Arial" panose="020B0604020202020204" pitchFamily="34" charset="0"/>
            </a:rPr>
            <a:t>• Внедрение механизма НДТ позволит уйти от установления единых для всех предприятий жестких норм, что невозможно, с учетом разнообразия предприятий, применяемого сырья, процессов производства и т.д.</a:t>
          </a:r>
          <a:endParaRPr lang="en-US" sz="1600" dirty="0">
            <a:solidFill>
              <a:schemeClr val="bg1"/>
            </a:solidFill>
            <a:cs typeface="Arial" panose="020B0604020202020204" pitchFamily="34" charset="0"/>
          </a:endParaRPr>
        </a:p>
      </dgm:t>
    </dgm:pt>
    <dgm:pt modelId="{3DBEEDDE-8B40-4F74-A099-79A9BEBCA683}" type="parTrans" cxnId="{21D1389F-1BD7-422D-9D71-DE6F3232275F}">
      <dgm:prSet/>
      <dgm:spPr/>
      <dgm:t>
        <a:bodyPr/>
        <a:lstStyle/>
        <a:p>
          <a:endParaRPr lang="ru-RU" sz="1600"/>
        </a:p>
      </dgm:t>
    </dgm:pt>
    <dgm:pt modelId="{0AB0C741-7169-4CAD-9C0E-B31C1177ED1B}" type="sibTrans" cxnId="{21D1389F-1BD7-422D-9D71-DE6F3232275F}">
      <dgm:prSet/>
      <dgm:spPr/>
      <dgm:t>
        <a:bodyPr/>
        <a:lstStyle/>
        <a:p>
          <a:endParaRPr lang="ru-RU" sz="1600"/>
        </a:p>
      </dgm:t>
    </dgm:pt>
    <dgm:pt modelId="{7EB54ACF-60B7-4802-9937-561F7EAF4B26}" type="pres">
      <dgm:prSet presAssocID="{50F56641-1208-45FB-A6CA-2E34AA4FF1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D9A9E-58A5-4F28-94A8-FA948480A32F}" type="pres">
      <dgm:prSet presAssocID="{303F1FF4-AB41-4FCC-A71E-98D80EE8505B}" presName="parentText" presStyleLbl="node1" presStyleIdx="0" presStyleCnt="6" custScaleY="79234" custLinFactY="56898" custLinFactNeighborX="-24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E1E9C-94F0-4547-ABBE-9301DD17D8EA}" type="pres">
      <dgm:prSet presAssocID="{5F51DD61-7CA3-4D73-BD91-4B038CE7F017}" presName="spacer" presStyleCnt="0"/>
      <dgm:spPr/>
    </dgm:pt>
    <dgm:pt modelId="{F0BAB81F-9A33-4E8A-BAC9-AE78114117E8}" type="pres">
      <dgm:prSet presAssocID="{6842DB3D-4D87-441D-B3F6-6C131B968B28}" presName="parentText" presStyleLbl="node1" presStyleIdx="1" presStyleCnt="6" custScaleY="58441" custLinFactY="-80034" custLinFactNeighborX="-3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1FB9B-382F-472E-BCEC-6E3C11AE8BEB}" type="pres">
      <dgm:prSet presAssocID="{BC4D0838-2B57-4C4A-BBBC-4F461EE62A5D}" presName="spacer" presStyleCnt="0"/>
      <dgm:spPr/>
    </dgm:pt>
    <dgm:pt modelId="{7FE82FB7-EC80-41D2-89F8-1D0CE6D5196A}" type="pres">
      <dgm:prSet presAssocID="{ECBD4056-FFBE-4EED-A7C7-A29BAB364098}" presName="parentText" presStyleLbl="node1" presStyleIdx="2" presStyleCnt="6" custScaleY="66355" custLinFactY="-627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7240B-FA4A-443F-AD51-062D37788A4D}" type="pres">
      <dgm:prSet presAssocID="{64C4B803-9A32-4A6F-B0DB-0E677B5174E0}" presName="spacer" presStyleCnt="0"/>
      <dgm:spPr/>
    </dgm:pt>
    <dgm:pt modelId="{A76F73F2-CA5C-4A95-B604-4F3A064B6F67}" type="pres">
      <dgm:prSet presAssocID="{C914EF4F-9F9F-40E5-BA9D-283E34CD31B2}" presName="parentText" presStyleLbl="node1" presStyleIdx="3" presStyleCnt="6" custScaleY="98076" custLinFactY="-6485" custLinFactNeighborX="-11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2CF76-6389-49AD-8321-FDCEE37DEF86}" type="pres">
      <dgm:prSet presAssocID="{50DF03DA-9C9C-4BDD-8A91-1E072ADF3B15}" presName="spacer" presStyleCnt="0"/>
      <dgm:spPr/>
    </dgm:pt>
    <dgm:pt modelId="{FB8B5A6A-CA90-4DEB-9232-4506820E831C}" type="pres">
      <dgm:prSet presAssocID="{7BDB9D49-356F-4387-8CF7-13F777324843}" presName="parentText" presStyleLbl="node1" presStyleIdx="4" presStyleCnt="6" custScaleY="79234" custLinFactY="-7688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43EC5-8C58-4270-B14F-25F2A8364093}" type="pres">
      <dgm:prSet presAssocID="{3849FDD5-05DA-4D42-86B8-4459487FFD8C}" presName="spacer" presStyleCnt="0"/>
      <dgm:spPr/>
    </dgm:pt>
    <dgm:pt modelId="{677CD9FE-B218-44F7-9562-2149E7E2181B}" type="pres">
      <dgm:prSet presAssocID="{A7D132F6-D8E3-41E7-9755-0C57E31076B8}" presName="parentText" presStyleLbl="node1" presStyleIdx="5" presStyleCnt="6" custScaleY="98339" custLinFactY="-619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C6B44-56D5-40CB-8652-B3957D3BCA29}" type="presOf" srcId="{A7D132F6-D8E3-41E7-9755-0C57E31076B8}" destId="{677CD9FE-B218-44F7-9562-2149E7E2181B}" srcOrd="0" destOrd="0" presId="urn:microsoft.com/office/officeart/2005/8/layout/vList2"/>
    <dgm:cxn modelId="{5D948FE6-252A-428E-A5FB-3781980409C6}" type="presOf" srcId="{303F1FF4-AB41-4FCC-A71E-98D80EE8505B}" destId="{81FD9A9E-58A5-4F28-94A8-FA948480A32F}" srcOrd="0" destOrd="0" presId="urn:microsoft.com/office/officeart/2005/8/layout/vList2"/>
    <dgm:cxn modelId="{21D1389F-1BD7-422D-9D71-DE6F3232275F}" srcId="{50F56641-1208-45FB-A6CA-2E34AA4FF1EA}" destId="{A7D132F6-D8E3-41E7-9755-0C57E31076B8}" srcOrd="5" destOrd="0" parTransId="{3DBEEDDE-8B40-4F74-A099-79A9BEBCA683}" sibTransId="{0AB0C741-7169-4CAD-9C0E-B31C1177ED1B}"/>
    <dgm:cxn modelId="{4E44A58F-DE96-42A7-965A-1D78D4D2355C}" srcId="{50F56641-1208-45FB-A6CA-2E34AA4FF1EA}" destId="{C914EF4F-9F9F-40E5-BA9D-283E34CD31B2}" srcOrd="3" destOrd="0" parTransId="{F5447E8B-260F-475E-8F93-5AD1A9A237CC}" sibTransId="{50DF03DA-9C9C-4BDD-8A91-1E072ADF3B15}"/>
    <dgm:cxn modelId="{C7967A3B-AC4B-42F4-9235-4BCDCDA6D527}" type="presOf" srcId="{C914EF4F-9F9F-40E5-BA9D-283E34CD31B2}" destId="{A76F73F2-CA5C-4A95-B604-4F3A064B6F67}" srcOrd="0" destOrd="0" presId="urn:microsoft.com/office/officeart/2005/8/layout/vList2"/>
    <dgm:cxn modelId="{A11F6238-D333-4948-B799-72F3B23C4150}" type="presOf" srcId="{6842DB3D-4D87-441D-B3F6-6C131B968B28}" destId="{F0BAB81F-9A33-4E8A-BAC9-AE78114117E8}" srcOrd="0" destOrd="0" presId="urn:microsoft.com/office/officeart/2005/8/layout/vList2"/>
    <dgm:cxn modelId="{8D5C3C8A-6E2B-4B34-956A-0F3AD4D997F7}" srcId="{50F56641-1208-45FB-A6CA-2E34AA4FF1EA}" destId="{7BDB9D49-356F-4387-8CF7-13F777324843}" srcOrd="4" destOrd="0" parTransId="{2961C1E7-4B29-430D-A540-469A74DD8730}" sibTransId="{3849FDD5-05DA-4D42-86B8-4459487FFD8C}"/>
    <dgm:cxn modelId="{5F0E4AC7-159C-4B8B-97A1-8F41A55EA776}" srcId="{50F56641-1208-45FB-A6CA-2E34AA4FF1EA}" destId="{303F1FF4-AB41-4FCC-A71E-98D80EE8505B}" srcOrd="0" destOrd="0" parTransId="{11259093-47C2-44ED-85AA-BE1CCE5071E4}" sibTransId="{5F51DD61-7CA3-4D73-BD91-4B038CE7F017}"/>
    <dgm:cxn modelId="{651D3261-A463-44B7-925A-81FE4553DFFE}" type="presOf" srcId="{7BDB9D49-356F-4387-8CF7-13F777324843}" destId="{FB8B5A6A-CA90-4DEB-9232-4506820E831C}" srcOrd="0" destOrd="0" presId="urn:microsoft.com/office/officeart/2005/8/layout/vList2"/>
    <dgm:cxn modelId="{DCECC022-CC6C-4825-AA2F-5286EABFE77C}" type="presOf" srcId="{50F56641-1208-45FB-A6CA-2E34AA4FF1EA}" destId="{7EB54ACF-60B7-4802-9937-561F7EAF4B26}" srcOrd="0" destOrd="0" presId="urn:microsoft.com/office/officeart/2005/8/layout/vList2"/>
    <dgm:cxn modelId="{ABCF6635-5973-4C73-B8D4-739B47F323A5}" srcId="{50F56641-1208-45FB-A6CA-2E34AA4FF1EA}" destId="{6842DB3D-4D87-441D-B3F6-6C131B968B28}" srcOrd="1" destOrd="0" parTransId="{5045AF01-AA3D-4842-90F1-E5C44A66B2B2}" sibTransId="{BC4D0838-2B57-4C4A-BBBC-4F461EE62A5D}"/>
    <dgm:cxn modelId="{2C77E474-4234-4405-BDE3-C25B2DDCD9DA}" srcId="{50F56641-1208-45FB-A6CA-2E34AA4FF1EA}" destId="{ECBD4056-FFBE-4EED-A7C7-A29BAB364098}" srcOrd="2" destOrd="0" parTransId="{4977BB9B-06B6-4AF5-8183-6373169691E7}" sibTransId="{64C4B803-9A32-4A6F-B0DB-0E677B5174E0}"/>
    <dgm:cxn modelId="{A1B029EB-3D16-481B-BAB1-A4E7A8B1ACDE}" type="presOf" srcId="{ECBD4056-FFBE-4EED-A7C7-A29BAB364098}" destId="{7FE82FB7-EC80-41D2-89F8-1D0CE6D5196A}" srcOrd="0" destOrd="0" presId="urn:microsoft.com/office/officeart/2005/8/layout/vList2"/>
    <dgm:cxn modelId="{14B7EA35-5A03-41A8-89BA-FF0A45ED9673}" type="presParOf" srcId="{7EB54ACF-60B7-4802-9937-561F7EAF4B26}" destId="{81FD9A9E-58A5-4F28-94A8-FA948480A32F}" srcOrd="0" destOrd="0" presId="urn:microsoft.com/office/officeart/2005/8/layout/vList2"/>
    <dgm:cxn modelId="{73E5C9D9-8A0C-4C9E-A05F-4876BEC49714}" type="presParOf" srcId="{7EB54ACF-60B7-4802-9937-561F7EAF4B26}" destId="{B93E1E9C-94F0-4547-ABBE-9301DD17D8EA}" srcOrd="1" destOrd="0" presId="urn:microsoft.com/office/officeart/2005/8/layout/vList2"/>
    <dgm:cxn modelId="{B0125AA4-167C-4823-A185-E97F0D13DB6A}" type="presParOf" srcId="{7EB54ACF-60B7-4802-9937-561F7EAF4B26}" destId="{F0BAB81F-9A33-4E8A-BAC9-AE78114117E8}" srcOrd="2" destOrd="0" presId="urn:microsoft.com/office/officeart/2005/8/layout/vList2"/>
    <dgm:cxn modelId="{6F6F70C9-495F-4F4F-BF62-9EB81946775B}" type="presParOf" srcId="{7EB54ACF-60B7-4802-9937-561F7EAF4B26}" destId="{8711FB9B-382F-472E-BCEC-6E3C11AE8BEB}" srcOrd="3" destOrd="0" presId="urn:microsoft.com/office/officeart/2005/8/layout/vList2"/>
    <dgm:cxn modelId="{816140D5-63BE-4412-B107-6E01425A4909}" type="presParOf" srcId="{7EB54ACF-60B7-4802-9937-561F7EAF4B26}" destId="{7FE82FB7-EC80-41D2-89F8-1D0CE6D5196A}" srcOrd="4" destOrd="0" presId="urn:microsoft.com/office/officeart/2005/8/layout/vList2"/>
    <dgm:cxn modelId="{682C08B5-5D68-491E-B690-BAD6E52B4533}" type="presParOf" srcId="{7EB54ACF-60B7-4802-9937-561F7EAF4B26}" destId="{8A87240B-FA4A-443F-AD51-062D37788A4D}" srcOrd="5" destOrd="0" presId="urn:microsoft.com/office/officeart/2005/8/layout/vList2"/>
    <dgm:cxn modelId="{AD21D6C0-3B43-43E9-99CF-A285829E1212}" type="presParOf" srcId="{7EB54ACF-60B7-4802-9937-561F7EAF4B26}" destId="{A76F73F2-CA5C-4A95-B604-4F3A064B6F67}" srcOrd="6" destOrd="0" presId="urn:microsoft.com/office/officeart/2005/8/layout/vList2"/>
    <dgm:cxn modelId="{7C41EA75-BAAD-4CB7-B58B-9376A52723EB}" type="presParOf" srcId="{7EB54ACF-60B7-4802-9937-561F7EAF4B26}" destId="{DF82CF76-6389-49AD-8321-FDCEE37DEF86}" srcOrd="7" destOrd="0" presId="urn:microsoft.com/office/officeart/2005/8/layout/vList2"/>
    <dgm:cxn modelId="{88A2E144-F95E-4CD2-9280-834674CAB097}" type="presParOf" srcId="{7EB54ACF-60B7-4802-9937-561F7EAF4B26}" destId="{FB8B5A6A-CA90-4DEB-9232-4506820E831C}" srcOrd="8" destOrd="0" presId="urn:microsoft.com/office/officeart/2005/8/layout/vList2"/>
    <dgm:cxn modelId="{B2731D57-F911-44ED-B034-39EFF789AC5E}" type="presParOf" srcId="{7EB54ACF-60B7-4802-9937-561F7EAF4B26}" destId="{E3A43EC5-8C58-4270-B14F-25F2A8364093}" srcOrd="9" destOrd="0" presId="urn:microsoft.com/office/officeart/2005/8/layout/vList2"/>
    <dgm:cxn modelId="{CEE16BAA-181B-4D4B-9155-18503EA0ECE1}" type="presParOf" srcId="{7EB54ACF-60B7-4802-9937-561F7EAF4B26}" destId="{677CD9FE-B218-44F7-9562-2149E7E2181B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A8C939-F3F1-41B0-868E-07DC72D0F41A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1406BFE-8490-4E4D-82BE-682B9679C3F0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ru-RU" dirty="0">
              <a:solidFill>
                <a:schemeClr val="bg1"/>
              </a:solidFill>
              <a:effectLst/>
            </a:rPr>
            <a:t>Создано в 2009 году и объединяет практически все ведущие организации и предприятия в области производства цемента, машиностроения для цементной промышленности и научно-исследовательские и проектные организации</a:t>
          </a:r>
          <a:endParaRPr lang="ru-RU" dirty="0">
            <a:solidFill>
              <a:schemeClr val="bg1"/>
            </a:solidFill>
          </a:endParaRPr>
        </a:p>
      </dgm:t>
    </dgm:pt>
    <dgm:pt modelId="{F497C23B-1871-4CAE-B48C-E4142DFDECBF}" type="parTrans" cxnId="{11AD5BBF-3012-4272-B742-059D1BA02C8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6526C5A-CD48-4346-94CA-638D5A25FA9F}" type="sibTrans" cxnId="{11AD5BBF-3012-4272-B742-059D1BA02C8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5526C65-203F-4CAA-BD6B-ADE60E43714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ru-RU" dirty="0">
              <a:solidFill>
                <a:schemeClr val="bg1"/>
              </a:solidFill>
            </a:rPr>
            <a:t>В деятельности НО «СОЮЗЦЕМЕНТ» принимают участие заводы Российской Федерации и ЕАЭС, производящие 82% от общего объема производства портландцемента, а также другие организации, имеющие непосредственное отношение к цементной отрасли, (</a:t>
          </a:r>
          <a:r>
            <a:rPr lang="ru-RU" dirty="0" err="1">
              <a:solidFill>
                <a:schemeClr val="bg1"/>
              </a:solidFill>
            </a:rPr>
            <a:t>htpp</a:t>
          </a:r>
          <a:r>
            <a:rPr lang="ru-RU" dirty="0">
              <a:solidFill>
                <a:schemeClr val="bg1"/>
              </a:solidFill>
            </a:rPr>
            <a:t>://www.soyuzcement.ru)</a:t>
          </a:r>
        </a:p>
      </dgm:t>
    </dgm:pt>
    <dgm:pt modelId="{DF073BC7-D2AE-440E-91A0-275CFA894190}" type="parTrans" cxnId="{196136CB-A909-4669-A67E-918D0278C7F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BEE3789-AE14-48D7-9927-FC5F98A8459D}" type="sibTrans" cxnId="{196136CB-A909-4669-A67E-918D0278C7F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C40FA2-2761-4634-98E4-E628234F763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ru-RU" dirty="0">
              <a:solidFill>
                <a:schemeClr val="bg1"/>
              </a:solidFill>
            </a:rPr>
            <a:t>Соблюдение установленных нормативными документами требований к цементам и их составу - обязательное условие выпуска продукции  всеми предприятиями – членами НО «СОЮЗЦЕМЕНТ»</a:t>
          </a:r>
        </a:p>
      </dgm:t>
    </dgm:pt>
    <dgm:pt modelId="{8C36976A-00E9-4140-871B-DDC0067E261A}" type="parTrans" cxnId="{52E0A8DF-B36C-4794-BBB8-127E2F39F21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BFC4CE3-50CA-4BED-9504-00BB34C09CD8}" type="sibTrans" cxnId="{52E0A8DF-B36C-4794-BBB8-127E2F39F21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9AAE490-F3E4-424B-A900-341EB6CDEA8F}" type="pres">
      <dgm:prSet presAssocID="{07A8C939-F3F1-41B0-868E-07DC72D0F4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156926-0B40-4DE4-A18E-146EFF8A5448}" type="pres">
      <dgm:prSet presAssocID="{41406BFE-8490-4E4D-82BE-682B9679C3F0}" presName="parentText" presStyleLbl="node1" presStyleIdx="0" presStyleCnt="3" custScaleY="74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71899-DDE2-414A-8FA4-4114C7F00AED}" type="pres">
      <dgm:prSet presAssocID="{B6526C5A-CD48-4346-94CA-638D5A25FA9F}" presName="spacer" presStyleCnt="0"/>
      <dgm:spPr/>
    </dgm:pt>
    <dgm:pt modelId="{B4AE2A50-D1FE-4414-9581-8C72E49DBC04}" type="pres">
      <dgm:prSet presAssocID="{75526C65-203F-4CAA-BD6B-ADE60E437142}" presName="parentText" presStyleLbl="node1" presStyleIdx="1" presStyleCnt="3" custLinFactY="51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29327-006F-4073-91F8-5C00A2656120}" type="pres">
      <dgm:prSet presAssocID="{3BEE3789-AE14-48D7-9927-FC5F98A8459D}" presName="spacer" presStyleCnt="0"/>
      <dgm:spPr/>
      <dgm:t>
        <a:bodyPr/>
        <a:lstStyle/>
        <a:p>
          <a:endParaRPr lang="ru-RU"/>
        </a:p>
      </dgm:t>
    </dgm:pt>
    <dgm:pt modelId="{96FAA84D-2015-4976-B641-59F0E1EC235E}" type="pres">
      <dgm:prSet presAssocID="{2FC40FA2-2761-4634-98E4-E628234F763B}" presName="parentText" presStyleLbl="node1" presStyleIdx="2" presStyleCnt="3" custLinFactY="49765" custLinFactNeighborX="-3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6136CB-A909-4669-A67E-918D0278C7F4}" srcId="{07A8C939-F3F1-41B0-868E-07DC72D0F41A}" destId="{75526C65-203F-4CAA-BD6B-ADE60E437142}" srcOrd="1" destOrd="0" parTransId="{DF073BC7-D2AE-440E-91A0-275CFA894190}" sibTransId="{3BEE3789-AE14-48D7-9927-FC5F98A8459D}"/>
    <dgm:cxn modelId="{11AD5BBF-3012-4272-B742-059D1BA02C84}" srcId="{07A8C939-F3F1-41B0-868E-07DC72D0F41A}" destId="{41406BFE-8490-4E4D-82BE-682B9679C3F0}" srcOrd="0" destOrd="0" parTransId="{F497C23B-1871-4CAE-B48C-E4142DFDECBF}" sibTransId="{B6526C5A-CD48-4346-94CA-638D5A25FA9F}"/>
    <dgm:cxn modelId="{ACE58BAE-037A-4E4C-A84E-01AC771A53F8}" type="presOf" srcId="{75526C65-203F-4CAA-BD6B-ADE60E437142}" destId="{B4AE2A50-D1FE-4414-9581-8C72E49DBC04}" srcOrd="0" destOrd="0" presId="urn:microsoft.com/office/officeart/2005/8/layout/vList2"/>
    <dgm:cxn modelId="{52E0A8DF-B36C-4794-BBB8-127E2F39F21B}" srcId="{07A8C939-F3F1-41B0-868E-07DC72D0F41A}" destId="{2FC40FA2-2761-4634-98E4-E628234F763B}" srcOrd="2" destOrd="0" parTransId="{8C36976A-00E9-4140-871B-DDC0067E261A}" sibTransId="{BBFC4CE3-50CA-4BED-9504-00BB34C09CD8}"/>
    <dgm:cxn modelId="{F8BF7ABD-8F28-461D-940B-4A45656894F8}" type="presOf" srcId="{41406BFE-8490-4E4D-82BE-682B9679C3F0}" destId="{02156926-0B40-4DE4-A18E-146EFF8A5448}" srcOrd="0" destOrd="0" presId="urn:microsoft.com/office/officeart/2005/8/layout/vList2"/>
    <dgm:cxn modelId="{F81903FF-E03D-4FC2-ACEC-3F93DD191217}" type="presOf" srcId="{2FC40FA2-2761-4634-98E4-E628234F763B}" destId="{96FAA84D-2015-4976-B641-59F0E1EC235E}" srcOrd="0" destOrd="0" presId="urn:microsoft.com/office/officeart/2005/8/layout/vList2"/>
    <dgm:cxn modelId="{21051B8E-603B-413D-8259-5ACBA54F2924}" type="presOf" srcId="{07A8C939-F3F1-41B0-868E-07DC72D0F41A}" destId="{C9AAE490-F3E4-424B-A900-341EB6CDEA8F}" srcOrd="0" destOrd="0" presId="urn:microsoft.com/office/officeart/2005/8/layout/vList2"/>
    <dgm:cxn modelId="{C9B41BB2-A0B6-4E57-8C3A-C19A8556DAF0}" type="presParOf" srcId="{C9AAE490-F3E4-424B-A900-341EB6CDEA8F}" destId="{02156926-0B40-4DE4-A18E-146EFF8A5448}" srcOrd="0" destOrd="0" presId="urn:microsoft.com/office/officeart/2005/8/layout/vList2"/>
    <dgm:cxn modelId="{00A08EC1-3FEE-49C1-B436-F60A31C6143D}" type="presParOf" srcId="{C9AAE490-F3E4-424B-A900-341EB6CDEA8F}" destId="{75171899-DDE2-414A-8FA4-4114C7F00AED}" srcOrd="1" destOrd="0" presId="urn:microsoft.com/office/officeart/2005/8/layout/vList2"/>
    <dgm:cxn modelId="{0ABEE06B-B3FB-45A3-8EDC-28DBEB9CD7F8}" type="presParOf" srcId="{C9AAE490-F3E4-424B-A900-341EB6CDEA8F}" destId="{B4AE2A50-D1FE-4414-9581-8C72E49DBC04}" srcOrd="2" destOrd="0" presId="urn:microsoft.com/office/officeart/2005/8/layout/vList2"/>
    <dgm:cxn modelId="{E4F689B0-E610-4652-BF0F-2D88552B1F6F}" type="presParOf" srcId="{C9AAE490-F3E4-424B-A900-341EB6CDEA8F}" destId="{0D329327-006F-4073-91F8-5C00A2656120}" srcOrd="3" destOrd="0" presId="urn:microsoft.com/office/officeart/2005/8/layout/vList2"/>
    <dgm:cxn modelId="{A1A3F178-F838-47F4-A204-ADC23D4A9E7C}" type="presParOf" srcId="{C9AAE490-F3E4-424B-A900-341EB6CDEA8F}" destId="{96FAA84D-2015-4976-B641-59F0E1EC235E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05CCC-7B25-44C3-BBD2-04104CDE2531}">
      <dsp:nvSpPr>
        <dsp:cNvPr id="0" name=""/>
        <dsp:cNvSpPr/>
      </dsp:nvSpPr>
      <dsp:spPr>
        <a:xfrm>
          <a:off x="0" y="0"/>
          <a:ext cx="5405609" cy="93925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+mj-lt"/>
            </a:rPr>
            <a:t>Установление обязательных требований к</a:t>
          </a:r>
          <a:r>
            <a:rPr lang="en-US" sz="1600" b="1" kern="1200" dirty="0">
              <a:latin typeface="+mj-lt"/>
            </a:rPr>
            <a:t> </a:t>
          </a:r>
          <a:r>
            <a:rPr lang="ru-RU" sz="1600" b="1" kern="1200" dirty="0">
              <a:latin typeface="+mj-lt"/>
            </a:rPr>
            <a:t>производителям и импортерам</a:t>
          </a:r>
          <a:r>
            <a:rPr lang="en-US" sz="1600" b="1" kern="1200" dirty="0">
              <a:latin typeface="+mj-lt"/>
            </a:rPr>
            <a:t> </a:t>
          </a:r>
          <a:endParaRPr lang="ru-RU" sz="1600" kern="1200" dirty="0">
            <a:latin typeface="+mj-lt"/>
          </a:endParaRPr>
        </a:p>
      </dsp:txBody>
      <dsp:txXfrm>
        <a:off x="27510" y="27510"/>
        <a:ext cx="4282183" cy="884238"/>
      </dsp:txXfrm>
    </dsp:sp>
    <dsp:sp modelId="{80989D17-08D6-4BCF-A12B-8FCF0FAFB266}">
      <dsp:nvSpPr>
        <dsp:cNvPr id="0" name=""/>
        <dsp:cNvSpPr/>
      </dsp:nvSpPr>
      <dsp:spPr>
        <a:xfrm>
          <a:off x="403665" y="1069710"/>
          <a:ext cx="5405609" cy="9392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+mj-lt"/>
            </a:rPr>
            <a:t>Стимулирование производства (утверждение стандартов)</a:t>
          </a:r>
          <a:r>
            <a:rPr lang="en-US" sz="1600" b="1" kern="1200" dirty="0">
              <a:latin typeface="+mj-lt"/>
            </a:rPr>
            <a:t> </a:t>
          </a:r>
          <a:endParaRPr lang="ru-RU" sz="1600" b="1" kern="1200" dirty="0">
            <a:latin typeface="+mj-lt"/>
          </a:endParaRPr>
        </a:p>
      </dsp:txBody>
      <dsp:txXfrm>
        <a:off x="431175" y="1097220"/>
        <a:ext cx="4336405" cy="884238"/>
      </dsp:txXfrm>
    </dsp:sp>
    <dsp:sp modelId="{D351656B-E826-4F3C-8E07-8CCCAB63AE24}">
      <dsp:nvSpPr>
        <dsp:cNvPr id="0" name=""/>
        <dsp:cNvSpPr/>
      </dsp:nvSpPr>
      <dsp:spPr>
        <a:xfrm>
          <a:off x="807331" y="2139421"/>
          <a:ext cx="5405609" cy="9392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+mj-lt"/>
            </a:rPr>
            <a:t>Аккредитация сертификационных центров</a:t>
          </a:r>
          <a:r>
            <a:rPr lang="en-US" sz="1600" b="1" kern="1200" dirty="0">
              <a:latin typeface="+mj-lt"/>
            </a:rPr>
            <a:t> </a:t>
          </a:r>
          <a:endParaRPr lang="ru-RU" sz="1600" b="1" kern="1200" dirty="0">
            <a:latin typeface="+mj-lt"/>
          </a:endParaRPr>
        </a:p>
      </dsp:txBody>
      <dsp:txXfrm>
        <a:off x="834841" y="2166931"/>
        <a:ext cx="4336405" cy="884238"/>
      </dsp:txXfrm>
    </dsp:sp>
    <dsp:sp modelId="{CC0D3CE5-CC86-4FC3-AD2F-BE5362975FC0}">
      <dsp:nvSpPr>
        <dsp:cNvPr id="0" name=""/>
        <dsp:cNvSpPr/>
      </dsp:nvSpPr>
      <dsp:spPr>
        <a:xfrm>
          <a:off x="1236241" y="3235046"/>
          <a:ext cx="5405609" cy="9392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Установление ответственности производителей и импортеров, нарушающих требования</a:t>
          </a:r>
        </a:p>
      </dsp:txBody>
      <dsp:txXfrm>
        <a:off x="1263751" y="3262556"/>
        <a:ext cx="4336405" cy="884238"/>
      </dsp:txXfrm>
    </dsp:sp>
    <dsp:sp modelId="{E8283C08-245D-422F-81E0-576371D617F5}">
      <dsp:nvSpPr>
        <dsp:cNvPr id="0" name=""/>
        <dsp:cNvSpPr/>
      </dsp:nvSpPr>
      <dsp:spPr>
        <a:xfrm>
          <a:off x="1614662" y="4278842"/>
          <a:ext cx="5405609" cy="9392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Государственный контроль (надзор) за соблюдением требований</a:t>
          </a:r>
          <a:r>
            <a:rPr lang="en-US" sz="1400" b="1" kern="1200" dirty="0">
              <a:latin typeface="+mj-lt"/>
            </a:rPr>
            <a:t> </a:t>
          </a:r>
          <a:endParaRPr lang="ru-RU" sz="1400" b="1" kern="1200" dirty="0">
            <a:latin typeface="+mj-lt"/>
          </a:endParaRPr>
        </a:p>
      </dsp:txBody>
      <dsp:txXfrm>
        <a:off x="1642172" y="4306352"/>
        <a:ext cx="4336405" cy="884238"/>
      </dsp:txXfrm>
    </dsp:sp>
    <dsp:sp modelId="{9D014E21-1C99-4EF0-AC3D-696B656F76FB}">
      <dsp:nvSpPr>
        <dsp:cNvPr id="0" name=""/>
        <dsp:cNvSpPr/>
      </dsp:nvSpPr>
      <dsp:spPr>
        <a:xfrm>
          <a:off x="4795091" y="686180"/>
          <a:ext cx="610517" cy="6105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4932457" y="686180"/>
        <a:ext cx="335785" cy="459414"/>
      </dsp:txXfrm>
    </dsp:sp>
    <dsp:sp modelId="{328F9697-B310-435D-A5CF-D5485CE2CD55}">
      <dsp:nvSpPr>
        <dsp:cNvPr id="0" name=""/>
        <dsp:cNvSpPr/>
      </dsp:nvSpPr>
      <dsp:spPr>
        <a:xfrm>
          <a:off x="5198757" y="1755890"/>
          <a:ext cx="610517" cy="6105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336123" y="1755890"/>
        <a:ext cx="335785" cy="459414"/>
      </dsp:txXfrm>
    </dsp:sp>
    <dsp:sp modelId="{29DDE046-7AEA-4DDF-8EB4-D6423B12ED17}">
      <dsp:nvSpPr>
        <dsp:cNvPr id="0" name=""/>
        <dsp:cNvSpPr/>
      </dsp:nvSpPr>
      <dsp:spPr>
        <a:xfrm>
          <a:off x="5602422" y="2809947"/>
          <a:ext cx="610517" cy="6105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739788" y="2809947"/>
        <a:ext cx="335785" cy="459414"/>
      </dsp:txXfrm>
    </dsp:sp>
    <dsp:sp modelId="{F90533B2-4F91-4C49-B63B-B258F079583D}">
      <dsp:nvSpPr>
        <dsp:cNvPr id="0" name=""/>
        <dsp:cNvSpPr/>
      </dsp:nvSpPr>
      <dsp:spPr>
        <a:xfrm>
          <a:off x="6006088" y="3890094"/>
          <a:ext cx="610517" cy="6105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143454" y="3890094"/>
        <a:ext cx="335785" cy="459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5740F-2E9C-4966-BBBC-BE678028CBFB}">
      <dsp:nvSpPr>
        <dsp:cNvPr id="0" name=""/>
        <dsp:cNvSpPr/>
      </dsp:nvSpPr>
      <dsp:spPr>
        <a:xfrm>
          <a:off x="1268334" y="661265"/>
          <a:ext cx="3984998" cy="4046176"/>
        </a:xfrm>
        <a:prstGeom prst="blockArc">
          <a:avLst>
            <a:gd name="adj1" fmla="val 10861665"/>
            <a:gd name="adj2" fmla="val 16487307"/>
            <a:gd name="adj3" fmla="val 463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542D21-D06B-4C9D-A22E-5574C8C7B659}">
      <dsp:nvSpPr>
        <dsp:cNvPr id="0" name=""/>
        <dsp:cNvSpPr/>
      </dsp:nvSpPr>
      <dsp:spPr>
        <a:xfrm>
          <a:off x="1296103" y="706609"/>
          <a:ext cx="4046176" cy="4046176"/>
        </a:xfrm>
        <a:prstGeom prst="blockArc">
          <a:avLst>
            <a:gd name="adj1" fmla="val 4999424"/>
            <a:gd name="adj2" fmla="val 10851856"/>
            <a:gd name="adj3" fmla="val 463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B58823-06B0-4B04-90D9-D7AC404C92C7}">
      <dsp:nvSpPr>
        <dsp:cNvPr id="0" name=""/>
        <dsp:cNvSpPr/>
      </dsp:nvSpPr>
      <dsp:spPr>
        <a:xfrm>
          <a:off x="1480255" y="693734"/>
          <a:ext cx="4046176" cy="4046176"/>
        </a:xfrm>
        <a:prstGeom prst="blockArc">
          <a:avLst>
            <a:gd name="adj1" fmla="val 91308"/>
            <a:gd name="adj2" fmla="val 5320669"/>
            <a:gd name="adj3" fmla="val 463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D35A87-2C9C-4282-A4E4-B817DDEC21B1}">
      <dsp:nvSpPr>
        <dsp:cNvPr id="0" name=""/>
        <dsp:cNvSpPr/>
      </dsp:nvSpPr>
      <dsp:spPr>
        <a:xfrm>
          <a:off x="1275393" y="719055"/>
          <a:ext cx="4454881" cy="4046176"/>
        </a:xfrm>
        <a:prstGeom prst="blockArc">
          <a:avLst>
            <a:gd name="adj1" fmla="val 16167352"/>
            <a:gd name="adj2" fmla="val 47251"/>
            <a:gd name="adj3" fmla="val 463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C52C9D-F938-46AC-8497-17D84715E93F}">
      <dsp:nvSpPr>
        <dsp:cNvPr id="0" name=""/>
        <dsp:cNvSpPr/>
      </dsp:nvSpPr>
      <dsp:spPr>
        <a:xfrm>
          <a:off x="2584211" y="1811583"/>
          <a:ext cx="1860745" cy="18607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Отсутствие до рыночного контроля</a:t>
          </a:r>
        </a:p>
      </dsp:txBody>
      <dsp:txXfrm>
        <a:off x="2856711" y="2084083"/>
        <a:ext cx="1315745" cy="1315745"/>
      </dsp:txXfrm>
    </dsp:sp>
    <dsp:sp modelId="{889A07A8-A7AC-444D-8454-66BEEFA66C22}">
      <dsp:nvSpPr>
        <dsp:cNvPr id="0" name=""/>
        <dsp:cNvSpPr/>
      </dsp:nvSpPr>
      <dsp:spPr>
        <a:xfrm>
          <a:off x="2226845" y="-113108"/>
          <a:ext cx="2514440" cy="17582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Рост</a:t>
          </a:r>
          <a:r>
            <a:rPr lang="en-US" sz="1400" b="1" kern="1200" dirty="0">
              <a:latin typeface="+mj-lt"/>
            </a:rPr>
            <a:t> </a:t>
          </a:r>
          <a:r>
            <a:rPr lang="ru-RU" sz="1400" b="1" kern="1200" dirty="0">
              <a:latin typeface="+mj-lt"/>
            </a:rPr>
            <a:t>контрафактной продукции</a:t>
          </a:r>
          <a:endParaRPr lang="en-US" sz="1400" b="1" kern="1200" dirty="0">
            <a:latin typeface="+mj-lt"/>
          </a:endParaRPr>
        </a:p>
      </dsp:txBody>
      <dsp:txXfrm>
        <a:off x="2595076" y="144387"/>
        <a:ext cx="1777978" cy="1243297"/>
      </dsp:txXfrm>
    </dsp:sp>
    <dsp:sp modelId="{0EB6CC17-A532-46B8-A141-ED946DB0DB8C}">
      <dsp:nvSpPr>
        <dsp:cNvPr id="0" name=""/>
        <dsp:cNvSpPr/>
      </dsp:nvSpPr>
      <dsp:spPr>
        <a:xfrm>
          <a:off x="4188937" y="1607749"/>
          <a:ext cx="2579814" cy="23231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Отсутствие</a:t>
          </a:r>
          <a:br>
            <a:rPr lang="en-US" sz="1400" b="1" kern="1200" dirty="0">
              <a:latin typeface="+mj-lt"/>
            </a:rPr>
          </a:br>
          <a:r>
            <a:rPr lang="ru-RU" sz="1400" b="1" kern="1200" dirty="0">
              <a:latin typeface="+mj-lt"/>
            </a:rPr>
            <a:t>добросовестной конкуренции</a:t>
          </a:r>
        </a:p>
      </dsp:txBody>
      <dsp:txXfrm>
        <a:off x="4566742" y="1947961"/>
        <a:ext cx="1824204" cy="1642689"/>
      </dsp:txXfrm>
    </dsp:sp>
    <dsp:sp modelId="{A29CEBEE-81D0-4B75-B607-F04FA4B3D433}">
      <dsp:nvSpPr>
        <dsp:cNvPr id="0" name=""/>
        <dsp:cNvSpPr/>
      </dsp:nvSpPr>
      <dsp:spPr>
        <a:xfrm>
          <a:off x="2327588" y="4041233"/>
          <a:ext cx="2442710" cy="13025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Рост некачественной продукции</a:t>
          </a:r>
        </a:p>
      </dsp:txBody>
      <dsp:txXfrm>
        <a:off x="2685315" y="4231983"/>
        <a:ext cx="1727256" cy="921022"/>
      </dsp:txXfrm>
    </dsp:sp>
    <dsp:sp modelId="{2C695CA8-7845-46AA-96B0-2EC109964EFA}">
      <dsp:nvSpPr>
        <dsp:cNvPr id="0" name=""/>
        <dsp:cNvSpPr/>
      </dsp:nvSpPr>
      <dsp:spPr>
        <a:xfrm>
          <a:off x="0" y="1534731"/>
          <a:ext cx="2686438" cy="23303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Отсутствие безопасности</a:t>
          </a:r>
          <a:r>
            <a:rPr lang="en-US" sz="1400" b="1" kern="1200" dirty="0">
              <a:latin typeface="+mj-lt"/>
            </a:rPr>
            <a:t> </a:t>
          </a:r>
          <a:r>
            <a:rPr lang="ru-RU" sz="1400" b="1" kern="1200" dirty="0">
              <a:latin typeface="+mj-lt"/>
            </a:rPr>
            <a:t>жизнедеятельности и окружающей среды</a:t>
          </a:r>
          <a:endParaRPr lang="en-US" sz="1400" b="0" kern="1200" dirty="0">
            <a:latin typeface="+mj-lt"/>
          </a:endParaRPr>
        </a:p>
      </dsp:txBody>
      <dsp:txXfrm>
        <a:off x="393420" y="1875998"/>
        <a:ext cx="1899598" cy="1647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2719E-40C6-4ADB-997F-47D9B6F8DE4D}">
      <dsp:nvSpPr>
        <dsp:cNvPr id="0" name=""/>
        <dsp:cNvSpPr/>
      </dsp:nvSpPr>
      <dsp:spPr>
        <a:xfrm>
          <a:off x="8036" y="783194"/>
          <a:ext cx="2402085" cy="144125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>
              <a:latin typeface="+mj-lt"/>
            </a:rPr>
            <a:t>производство</a:t>
          </a:r>
          <a:endParaRPr lang="ru-RU" sz="2200" b="0" u="sng" kern="1200" dirty="0">
            <a:latin typeface="+mj-lt"/>
          </a:endParaRPr>
        </a:p>
      </dsp:txBody>
      <dsp:txXfrm>
        <a:off x="50249" y="825407"/>
        <a:ext cx="2317659" cy="1356825"/>
      </dsp:txXfrm>
    </dsp:sp>
    <dsp:sp modelId="{A21BD61B-25EA-4DDD-8FFA-8779686452BF}">
      <dsp:nvSpPr>
        <dsp:cNvPr id="0" name=""/>
        <dsp:cNvSpPr/>
      </dsp:nvSpPr>
      <dsp:spPr>
        <a:xfrm>
          <a:off x="2621506" y="1205961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u="sng" kern="1200"/>
        </a:p>
      </dsp:txBody>
      <dsp:txXfrm>
        <a:off x="2621506" y="1325104"/>
        <a:ext cx="356469" cy="357431"/>
      </dsp:txXfrm>
    </dsp:sp>
    <dsp:sp modelId="{F5274F96-0A15-4978-B539-E12EC2BFCFAD}">
      <dsp:nvSpPr>
        <dsp:cNvPr id="0" name=""/>
        <dsp:cNvSpPr/>
      </dsp:nvSpPr>
      <dsp:spPr>
        <a:xfrm>
          <a:off x="3370957" y="783194"/>
          <a:ext cx="2402085" cy="144125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>
              <a:latin typeface="+mj-lt"/>
            </a:rPr>
            <a:t>испытания</a:t>
          </a:r>
        </a:p>
      </dsp:txBody>
      <dsp:txXfrm>
        <a:off x="3413170" y="825407"/>
        <a:ext cx="2317659" cy="1356825"/>
      </dsp:txXfrm>
    </dsp:sp>
    <dsp:sp modelId="{287419AE-56EE-4DD2-853B-5DCA4CCD8470}">
      <dsp:nvSpPr>
        <dsp:cNvPr id="0" name=""/>
        <dsp:cNvSpPr/>
      </dsp:nvSpPr>
      <dsp:spPr>
        <a:xfrm>
          <a:off x="5984426" y="1205961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70085"/>
            <a:satOff val="-1502"/>
            <a:lumOff val="770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u="sng" kern="1200"/>
        </a:p>
      </dsp:txBody>
      <dsp:txXfrm>
        <a:off x="5984426" y="1325104"/>
        <a:ext cx="356469" cy="357431"/>
      </dsp:txXfrm>
    </dsp:sp>
    <dsp:sp modelId="{332D269C-BED6-4F83-9710-7031A6E73CED}">
      <dsp:nvSpPr>
        <dsp:cNvPr id="0" name=""/>
        <dsp:cNvSpPr/>
      </dsp:nvSpPr>
      <dsp:spPr>
        <a:xfrm>
          <a:off x="6733877" y="783194"/>
          <a:ext cx="2402085" cy="1441251"/>
        </a:xfrm>
        <a:prstGeom prst="roundRect">
          <a:avLst>
            <a:gd name="adj" fmla="val 10000"/>
          </a:avLst>
        </a:prstGeom>
        <a:solidFill>
          <a:schemeClr val="accent2">
            <a:alpha val="74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>
              <a:latin typeface="+mj-lt"/>
            </a:rPr>
            <a:t>сертификат</a:t>
          </a:r>
        </a:p>
      </dsp:txBody>
      <dsp:txXfrm>
        <a:off x="6776090" y="825407"/>
        <a:ext cx="2317659" cy="1356825"/>
      </dsp:txXfrm>
    </dsp:sp>
    <dsp:sp modelId="{87D5D05F-FE7B-4731-A49C-AC5BFA1E2E8B}">
      <dsp:nvSpPr>
        <dsp:cNvPr id="0" name=""/>
        <dsp:cNvSpPr/>
      </dsp:nvSpPr>
      <dsp:spPr>
        <a:xfrm rot="5400000">
          <a:off x="7680299" y="2392592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40170"/>
            <a:satOff val="-3004"/>
            <a:lumOff val="1540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u="sng" kern="1200"/>
        </a:p>
      </dsp:txBody>
      <dsp:txXfrm rot="-5400000">
        <a:off x="7756205" y="2435830"/>
        <a:ext cx="357431" cy="356469"/>
      </dsp:txXfrm>
    </dsp:sp>
    <dsp:sp modelId="{BB440CDB-7528-4765-ABD5-D745E6102AD5}">
      <dsp:nvSpPr>
        <dsp:cNvPr id="0" name=""/>
        <dsp:cNvSpPr/>
      </dsp:nvSpPr>
      <dsp:spPr>
        <a:xfrm>
          <a:off x="6733877" y="3185280"/>
          <a:ext cx="2402085" cy="144125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>
              <a:latin typeface="+mj-lt"/>
            </a:rPr>
            <a:t>маркировка ЕАС</a:t>
          </a:r>
          <a:endParaRPr lang="ru-RU" sz="2200" b="0" u="sng" kern="1200" dirty="0">
            <a:latin typeface="+mj-lt"/>
          </a:endParaRPr>
        </a:p>
      </dsp:txBody>
      <dsp:txXfrm>
        <a:off x="6776090" y="3227493"/>
        <a:ext cx="2317659" cy="1356825"/>
      </dsp:txXfrm>
    </dsp:sp>
    <dsp:sp modelId="{99EDF2CA-3F98-4D16-9BBE-B768478DAFCE}">
      <dsp:nvSpPr>
        <dsp:cNvPr id="0" name=""/>
        <dsp:cNvSpPr/>
      </dsp:nvSpPr>
      <dsp:spPr>
        <a:xfrm rot="10800000">
          <a:off x="6013251" y="3608047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10255"/>
            <a:satOff val="-4505"/>
            <a:lumOff val="23109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u="sng" kern="1200"/>
        </a:p>
      </dsp:txBody>
      <dsp:txXfrm rot="10800000">
        <a:off x="6166024" y="3727190"/>
        <a:ext cx="356469" cy="357431"/>
      </dsp:txXfrm>
    </dsp:sp>
    <dsp:sp modelId="{D917A48E-0F34-4B80-9278-F406EC6AC602}">
      <dsp:nvSpPr>
        <dsp:cNvPr id="0" name=""/>
        <dsp:cNvSpPr/>
      </dsp:nvSpPr>
      <dsp:spPr>
        <a:xfrm>
          <a:off x="3370957" y="3185280"/>
          <a:ext cx="2402085" cy="144125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>
              <a:latin typeface="+mj-lt"/>
            </a:rPr>
            <a:t>рынок</a:t>
          </a:r>
          <a:endParaRPr lang="ru-RU" sz="2200" b="0" u="sng" kern="1200" dirty="0">
            <a:latin typeface="+mj-lt"/>
          </a:endParaRPr>
        </a:p>
      </dsp:txBody>
      <dsp:txXfrm>
        <a:off x="3413170" y="3227493"/>
        <a:ext cx="2317659" cy="1356825"/>
      </dsp:txXfrm>
    </dsp:sp>
    <dsp:sp modelId="{FC26DECD-85D0-4009-86C2-724DF85DE74F}">
      <dsp:nvSpPr>
        <dsp:cNvPr id="0" name=""/>
        <dsp:cNvSpPr/>
      </dsp:nvSpPr>
      <dsp:spPr>
        <a:xfrm rot="10800000">
          <a:off x="2650331" y="3608047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80340"/>
            <a:satOff val="-6007"/>
            <a:lumOff val="30812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u="sng" kern="1200"/>
        </a:p>
      </dsp:txBody>
      <dsp:txXfrm rot="10800000">
        <a:off x="2803104" y="3727190"/>
        <a:ext cx="356469" cy="357431"/>
      </dsp:txXfrm>
    </dsp:sp>
    <dsp:sp modelId="{A830A068-DBB1-4CE2-B781-B47B06892905}">
      <dsp:nvSpPr>
        <dsp:cNvPr id="0" name=""/>
        <dsp:cNvSpPr/>
      </dsp:nvSpPr>
      <dsp:spPr>
        <a:xfrm>
          <a:off x="8036" y="3185280"/>
          <a:ext cx="2402085" cy="144125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>
              <a:latin typeface="+mj-lt"/>
            </a:rPr>
            <a:t>потребитель</a:t>
          </a:r>
          <a:endParaRPr lang="ru-RU" sz="2200" b="0" u="sng" kern="1200" dirty="0">
            <a:latin typeface="+mj-lt"/>
          </a:endParaRPr>
        </a:p>
      </dsp:txBody>
      <dsp:txXfrm>
        <a:off x="50249" y="3227493"/>
        <a:ext cx="2317659" cy="1356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7F868-E0D5-468C-A258-E5E8633C0057}">
      <dsp:nvSpPr>
        <dsp:cNvPr id="0" name=""/>
        <dsp:cNvSpPr/>
      </dsp:nvSpPr>
      <dsp:spPr>
        <a:xfrm>
          <a:off x="212" y="1562552"/>
          <a:ext cx="4252023" cy="106300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/>
            <a:t>РОССТАНДАРТ</a:t>
          </a:r>
        </a:p>
      </dsp:txBody>
      <dsp:txXfrm>
        <a:off x="31346" y="1593686"/>
        <a:ext cx="4189755" cy="1000737"/>
      </dsp:txXfrm>
    </dsp:sp>
    <dsp:sp modelId="{A0E9FA75-BEFF-4AD3-8497-D52B2B4A6A0D}">
      <dsp:nvSpPr>
        <dsp:cNvPr id="0" name=""/>
        <dsp:cNvSpPr/>
      </dsp:nvSpPr>
      <dsp:spPr>
        <a:xfrm rot="5400438">
          <a:off x="2009198" y="2766402"/>
          <a:ext cx="233857" cy="1860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1B25C-52A3-4258-9800-1420164B4B37}">
      <dsp:nvSpPr>
        <dsp:cNvPr id="0" name=""/>
        <dsp:cNvSpPr/>
      </dsp:nvSpPr>
      <dsp:spPr>
        <a:xfrm>
          <a:off x="0" y="3093272"/>
          <a:ext cx="4252023" cy="13396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Утверждение ГОСТ 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 «Оценка </a:t>
          </a:r>
          <a:r>
            <a:rPr lang="ru-RU" sz="1800" kern="1200" dirty="0" err="1"/>
            <a:t>соответствия.Правила</a:t>
          </a:r>
          <a:r>
            <a:rPr lang="ru-RU" sz="1800" kern="1200" dirty="0"/>
            <a:t> сертификации цемента»</a:t>
          </a:r>
        </a:p>
      </dsp:txBody>
      <dsp:txXfrm>
        <a:off x="39237" y="3132509"/>
        <a:ext cx="4173549" cy="1261189"/>
      </dsp:txXfrm>
    </dsp:sp>
    <dsp:sp modelId="{7144E083-FAF3-4F92-BBD9-B8562B747A80}">
      <dsp:nvSpPr>
        <dsp:cNvPr id="0" name=""/>
        <dsp:cNvSpPr/>
      </dsp:nvSpPr>
      <dsp:spPr>
        <a:xfrm>
          <a:off x="4847519" y="1562552"/>
          <a:ext cx="4252023" cy="106300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7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/>
            <a:t>ВНИИС</a:t>
          </a:r>
        </a:p>
      </dsp:txBody>
      <dsp:txXfrm>
        <a:off x="4878653" y="1593686"/>
        <a:ext cx="4189755" cy="1000737"/>
      </dsp:txXfrm>
    </dsp:sp>
    <dsp:sp modelId="{984BF54A-22CF-48CE-B4DC-490E2E13C7E0}">
      <dsp:nvSpPr>
        <dsp:cNvPr id="0" name=""/>
        <dsp:cNvSpPr/>
      </dsp:nvSpPr>
      <dsp:spPr>
        <a:xfrm rot="5400000">
          <a:off x="6880517" y="2718571"/>
          <a:ext cx="186026" cy="1860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306301"/>
            <a:satOff val="-4255"/>
            <a:lumOff val="229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84626-8E81-4B13-ACC7-E5CC4940D47B}">
      <dsp:nvSpPr>
        <dsp:cNvPr id="0" name=""/>
        <dsp:cNvSpPr/>
      </dsp:nvSpPr>
      <dsp:spPr>
        <a:xfrm>
          <a:off x="4847519" y="2997610"/>
          <a:ext cx="4252023" cy="12850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Разработка ГОСТ Р «Оценка соответствия. Правила сертификации цемента»</a:t>
          </a:r>
        </a:p>
      </dsp:txBody>
      <dsp:txXfrm>
        <a:off x="4885157" y="3035248"/>
        <a:ext cx="4176747" cy="12097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B77B7-9EF4-4972-9BBD-FAF2FB36711F}">
      <dsp:nvSpPr>
        <dsp:cNvPr id="0" name=""/>
        <dsp:cNvSpPr/>
      </dsp:nvSpPr>
      <dsp:spPr>
        <a:xfrm>
          <a:off x="2532292" y="1857396"/>
          <a:ext cx="1758440" cy="1592054"/>
        </a:xfrm>
        <a:prstGeom prst="roundRect">
          <a:avLst/>
        </a:prstGeom>
        <a:solidFill>
          <a:srgbClr val="F392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entury Gothic" pitchFamily="34" charset="0"/>
            </a:rPr>
            <a:t>продукция</a:t>
          </a:r>
        </a:p>
      </dsp:txBody>
      <dsp:txXfrm>
        <a:off x="2610010" y="1935114"/>
        <a:ext cx="1603004" cy="1436618"/>
      </dsp:txXfrm>
    </dsp:sp>
    <dsp:sp modelId="{C01664B9-ED3A-4F4C-A1BF-CB050D047704}">
      <dsp:nvSpPr>
        <dsp:cNvPr id="0" name=""/>
        <dsp:cNvSpPr/>
      </dsp:nvSpPr>
      <dsp:spPr>
        <a:xfrm rot="16200000">
          <a:off x="3016380" y="1462264"/>
          <a:ext cx="7902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026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B6E51-31ED-4082-9734-02517C733624}">
      <dsp:nvSpPr>
        <dsp:cNvPr id="0" name=""/>
        <dsp:cNvSpPr/>
      </dsp:nvSpPr>
      <dsp:spPr>
        <a:xfrm>
          <a:off x="2075249" y="456"/>
          <a:ext cx="2672525" cy="1066676"/>
        </a:xfrm>
        <a:prstGeom prst="roundRect">
          <a:avLst/>
        </a:prstGeom>
        <a:solidFill>
          <a:srgbClr val="F392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solidFill>
                <a:schemeClr val="tx1"/>
              </a:solidFill>
              <a:latin typeface="Century Gothic" pitchFamily="34" charset="0"/>
            </a:rPr>
            <a:t>Роспотребнадзор</a:t>
          </a:r>
          <a:endParaRPr lang="ru-RU" sz="20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2127320" y="52527"/>
        <a:ext cx="2568383" cy="962534"/>
      </dsp:txXfrm>
    </dsp:sp>
    <dsp:sp modelId="{622D6977-F76D-4646-AE76-8BD0321C32BE}">
      <dsp:nvSpPr>
        <dsp:cNvPr id="0" name=""/>
        <dsp:cNvSpPr/>
      </dsp:nvSpPr>
      <dsp:spPr>
        <a:xfrm rot="21527504">
          <a:off x="4290693" y="2631183"/>
          <a:ext cx="3505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5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18D39-E1BA-4E66-973E-C4E2E3C7752B}">
      <dsp:nvSpPr>
        <dsp:cNvPr id="0" name=""/>
        <dsp:cNvSpPr/>
      </dsp:nvSpPr>
      <dsp:spPr>
        <a:xfrm>
          <a:off x="4641224" y="2069820"/>
          <a:ext cx="2307039" cy="1066676"/>
        </a:xfrm>
        <a:prstGeom prst="roundRect">
          <a:avLst/>
        </a:prstGeom>
        <a:solidFill>
          <a:srgbClr val="F392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entury Gothic" pitchFamily="34" charset="0"/>
            </a:rPr>
            <a:t>Общества потребителей</a:t>
          </a:r>
        </a:p>
      </dsp:txBody>
      <dsp:txXfrm>
        <a:off x="4693295" y="2121891"/>
        <a:ext cx="2202897" cy="962534"/>
      </dsp:txXfrm>
    </dsp:sp>
    <dsp:sp modelId="{ECFB6D97-8617-4B7F-A340-A66214E4E757}">
      <dsp:nvSpPr>
        <dsp:cNvPr id="0" name=""/>
        <dsp:cNvSpPr/>
      </dsp:nvSpPr>
      <dsp:spPr>
        <a:xfrm rot="5183109">
          <a:off x="3134102" y="3798505"/>
          <a:ext cx="6995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95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A9C04-492D-434D-88B4-652F4B422275}">
      <dsp:nvSpPr>
        <dsp:cNvPr id="0" name=""/>
        <dsp:cNvSpPr/>
      </dsp:nvSpPr>
      <dsp:spPr>
        <a:xfrm>
          <a:off x="2163046" y="4147560"/>
          <a:ext cx="2753102" cy="1066676"/>
        </a:xfrm>
        <a:prstGeom prst="roundRect">
          <a:avLst/>
        </a:prstGeom>
        <a:solidFill>
          <a:srgbClr val="F392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entury Gothic" pitchFamily="34" charset="0"/>
            </a:rPr>
            <a:t>Потребитель</a:t>
          </a:r>
        </a:p>
      </dsp:txBody>
      <dsp:txXfrm>
        <a:off x="2215117" y="4199631"/>
        <a:ext cx="2648960" cy="962534"/>
      </dsp:txXfrm>
    </dsp:sp>
    <dsp:sp modelId="{025DD779-7F5E-491D-AAAF-0D52CFAE198D}">
      <dsp:nvSpPr>
        <dsp:cNvPr id="0" name=""/>
        <dsp:cNvSpPr/>
      </dsp:nvSpPr>
      <dsp:spPr>
        <a:xfrm rot="10872497">
          <a:off x="2056509" y="2629862"/>
          <a:ext cx="475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58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C63B8-33FF-4F84-BFA4-7AB1B7129F95}">
      <dsp:nvSpPr>
        <dsp:cNvPr id="0" name=""/>
        <dsp:cNvSpPr/>
      </dsp:nvSpPr>
      <dsp:spPr>
        <a:xfrm>
          <a:off x="0" y="2069819"/>
          <a:ext cx="2056562" cy="1066676"/>
        </a:xfrm>
        <a:prstGeom prst="roundRect">
          <a:avLst/>
        </a:prstGeom>
        <a:solidFill>
          <a:srgbClr val="F392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entury Gothic" pitchFamily="34" charset="0"/>
            </a:rPr>
            <a:t>МВД РФ</a:t>
          </a:r>
        </a:p>
      </dsp:txBody>
      <dsp:txXfrm>
        <a:off x="52071" y="2121890"/>
        <a:ext cx="1952420" cy="9625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C42CE-911E-4762-81AC-1DDCD0A08362}">
      <dsp:nvSpPr>
        <dsp:cNvPr id="0" name=""/>
        <dsp:cNvSpPr/>
      </dsp:nvSpPr>
      <dsp:spPr>
        <a:xfrm>
          <a:off x="0" y="0"/>
          <a:ext cx="6752119" cy="2809743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n-lt"/>
              <a:cs typeface="Arial" panose="020B0604020202020204" pitchFamily="34" charset="0"/>
            </a:rPr>
            <a:t>•</a:t>
          </a:r>
          <a:r>
            <a:rPr lang="en-US" sz="1400" kern="1200" dirty="0">
              <a:latin typeface="+mn-lt"/>
              <a:cs typeface="Arial" panose="020B0604020202020204" pitchFamily="34" charset="0"/>
            </a:rPr>
            <a:t> </a:t>
          </a:r>
          <a:r>
            <a:rPr lang="ru-RU" sz="16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Справочник НДТ «Производство цемента» является документом по стандартизации, разработанным в результате анализа технологических, технических и управленческих решений для цементной промышленности и содержащим описание применяемых в настоящее время и перспективных технологических процессов, технических способов, методов предотвращения и сокращения негативного воздействия на окружающую среду, из числа которых выделены решения, признанные наилучшими доступными технологиями для производства цемента, включая соответствующие параметры экологической результативности, </a:t>
          </a:r>
          <a:r>
            <a:rPr lang="ru-RU" sz="1600" kern="120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ресурсо</a:t>
          </a:r>
          <a:r>
            <a:rPr lang="ru-RU" sz="16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- и </a:t>
          </a:r>
          <a:r>
            <a:rPr lang="ru-RU" sz="1600" kern="120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энергоэффективности</a:t>
          </a:r>
          <a:r>
            <a:rPr lang="ru-RU" sz="16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, а также экономические показатели.</a:t>
          </a:r>
          <a:endParaRPr lang="en-US" sz="160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137160" y="137160"/>
        <a:ext cx="6477799" cy="2535423"/>
      </dsp:txXfrm>
    </dsp:sp>
    <dsp:sp modelId="{065C8054-9E07-45D1-A7FF-AEEBDA681F97}">
      <dsp:nvSpPr>
        <dsp:cNvPr id="0" name=""/>
        <dsp:cNvSpPr/>
      </dsp:nvSpPr>
      <dsp:spPr>
        <a:xfrm>
          <a:off x="0" y="2813236"/>
          <a:ext cx="6752119" cy="1705873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n-lt"/>
              <a:cs typeface="Arial" panose="020B0604020202020204" pitchFamily="34" charset="0"/>
            </a:rPr>
            <a:t>•</a:t>
          </a:r>
          <a:r>
            <a:rPr lang="en-US" sz="1400" kern="1200" dirty="0">
              <a:latin typeface="+mn-lt"/>
              <a:cs typeface="Arial" panose="020B0604020202020204" pitchFamily="34" charset="0"/>
            </a:rPr>
            <a:t> </a:t>
          </a:r>
          <a:r>
            <a:rPr lang="ru-RU" sz="1600" kern="12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В Справочнике НДТ приведен перечень перспективных технологий и технологий, находящихся на стадии научно-исследовательских и опытно-конструкторских работ или опытно-промышленного внедрения, позволяющих повысить эффективность производства и сократить эмиссии в окружающую среду с указанием сроков, в течение которых перспективные технологии могут стать экономически и технически доступными. </a:t>
          </a:r>
        </a:p>
      </dsp:txBody>
      <dsp:txXfrm>
        <a:off x="83274" y="2896510"/>
        <a:ext cx="6585571" cy="1539325"/>
      </dsp:txXfrm>
    </dsp:sp>
    <dsp:sp modelId="{AE24D2E6-4B7E-40CB-876F-194BCDEC1861}">
      <dsp:nvSpPr>
        <dsp:cNvPr id="0" name=""/>
        <dsp:cNvSpPr/>
      </dsp:nvSpPr>
      <dsp:spPr>
        <a:xfrm>
          <a:off x="0" y="4509050"/>
          <a:ext cx="6752119" cy="84671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n-lt"/>
              <a:cs typeface="Arial" panose="020B0604020202020204" pitchFamily="34" charset="0"/>
            </a:rPr>
            <a:t>•</a:t>
          </a:r>
          <a:r>
            <a:rPr lang="en-US" sz="1400" kern="1200" dirty="0">
              <a:latin typeface="+mn-lt"/>
              <a:cs typeface="Arial" panose="020B0604020202020204" pitchFamily="34" charset="0"/>
            </a:rPr>
            <a:t> </a:t>
          </a:r>
          <a:r>
            <a:rPr lang="ru-RU" sz="1600" kern="12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Рассмотрены экономические аспекты реализации наилучших доступных технологий при производстве цемента.</a:t>
          </a:r>
          <a:endParaRPr lang="ru-RU" sz="1600" kern="1200" dirty="0">
            <a:solidFill>
              <a:schemeClr val="bg1"/>
            </a:solidFill>
            <a:effectLst/>
            <a:latin typeface="+mn-lt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41333" y="4550383"/>
        <a:ext cx="6669453" cy="7640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D9A9E-58A5-4F28-94A8-FA948480A32F}">
      <dsp:nvSpPr>
        <dsp:cNvPr id="0" name=""/>
        <dsp:cNvSpPr/>
      </dsp:nvSpPr>
      <dsp:spPr>
        <a:xfrm>
          <a:off x="0" y="634002"/>
          <a:ext cx="6779097" cy="87107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  <a:cs typeface="Arial" panose="020B0604020202020204" pitchFamily="34" charset="0"/>
            </a:rPr>
            <a:t>•Справочники будут рекомендованы регулирующим органам для оценки соответствия предприятий экологическим требованиям </a:t>
          </a:r>
          <a:endParaRPr lang="en-US" sz="1600" kern="1200" dirty="0">
            <a:solidFill>
              <a:schemeClr val="bg1"/>
            </a:solidFill>
            <a:cs typeface="Arial" panose="020B0604020202020204" pitchFamily="34" charset="0"/>
          </a:endParaRPr>
        </a:p>
      </dsp:txBody>
      <dsp:txXfrm>
        <a:off x="42523" y="676525"/>
        <a:ext cx="6694051" cy="786033"/>
      </dsp:txXfrm>
    </dsp:sp>
    <dsp:sp modelId="{F0BAB81F-9A33-4E8A-BAC9-AE78114117E8}">
      <dsp:nvSpPr>
        <dsp:cNvPr id="0" name=""/>
        <dsp:cNvSpPr/>
      </dsp:nvSpPr>
      <dsp:spPr>
        <a:xfrm>
          <a:off x="0" y="0"/>
          <a:ext cx="6779097" cy="642486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  <a:cs typeface="Arial" panose="020B0604020202020204" pitchFamily="34" charset="0"/>
            </a:rPr>
            <a:t>•Справочники будут рекомендованы предприятиям для подготовки своих корпоративных программ внедрения НДТ</a:t>
          </a:r>
        </a:p>
      </dsp:txBody>
      <dsp:txXfrm>
        <a:off x="31364" y="31364"/>
        <a:ext cx="6716369" cy="579758"/>
      </dsp:txXfrm>
    </dsp:sp>
    <dsp:sp modelId="{7FE82FB7-EC80-41D2-89F8-1D0CE6D5196A}">
      <dsp:nvSpPr>
        <dsp:cNvPr id="0" name=""/>
        <dsp:cNvSpPr/>
      </dsp:nvSpPr>
      <dsp:spPr>
        <a:xfrm>
          <a:off x="0" y="1453114"/>
          <a:ext cx="6779097" cy="72949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  <a:cs typeface="Arial" panose="020B0604020202020204" pitchFamily="34" charset="0"/>
            </a:rPr>
            <a:t>•Справочники будут включены в правоприменительную практику в качестве документов в области стандартизации</a:t>
          </a:r>
          <a:endParaRPr lang="en-US" sz="1600" kern="1200" dirty="0">
            <a:solidFill>
              <a:schemeClr val="bg1"/>
            </a:solidFill>
            <a:cs typeface="Arial" panose="020B0604020202020204" pitchFamily="34" charset="0"/>
          </a:endParaRPr>
        </a:p>
      </dsp:txBody>
      <dsp:txXfrm>
        <a:off x="35611" y="1488725"/>
        <a:ext cx="6707875" cy="658268"/>
      </dsp:txXfrm>
    </dsp:sp>
    <dsp:sp modelId="{A76F73F2-CA5C-4A95-B604-4F3A064B6F67}">
      <dsp:nvSpPr>
        <dsp:cNvPr id="0" name=""/>
        <dsp:cNvSpPr/>
      </dsp:nvSpPr>
      <dsp:spPr>
        <a:xfrm>
          <a:off x="0" y="2184410"/>
          <a:ext cx="6779097" cy="1078224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  <a:cs typeface="Arial" panose="020B0604020202020204" pitchFamily="34" charset="0"/>
            </a:rPr>
            <a:t>•В Федеральном законе от 29.06.2015 № 162 – ФЗ «О стандартизации в Российской Федерации» содержатся положения, закрепляющие статус информационно-технических справочников, как документов национальной системы стандартизации</a:t>
          </a:r>
          <a:endParaRPr lang="en-US" sz="1600" kern="1200" dirty="0">
            <a:solidFill>
              <a:schemeClr val="bg1"/>
            </a:solidFill>
            <a:cs typeface="Arial" panose="020B0604020202020204" pitchFamily="34" charset="0"/>
          </a:endParaRPr>
        </a:p>
      </dsp:txBody>
      <dsp:txXfrm>
        <a:off x="52635" y="2237045"/>
        <a:ext cx="6673827" cy="972954"/>
      </dsp:txXfrm>
    </dsp:sp>
    <dsp:sp modelId="{FB8B5A6A-CA90-4DEB-9232-4506820E831C}">
      <dsp:nvSpPr>
        <dsp:cNvPr id="0" name=""/>
        <dsp:cNvSpPr/>
      </dsp:nvSpPr>
      <dsp:spPr>
        <a:xfrm>
          <a:off x="0" y="3253577"/>
          <a:ext cx="6779097" cy="87107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  <a:cs typeface="Arial" panose="020B0604020202020204" pitchFamily="34" charset="0"/>
            </a:rPr>
            <a:t>• Одним из наиболее важных следствий применения механизма НДТ, помимо общего  снижения уровня загрязнения, будет являться ускоренное технологическое развитие</a:t>
          </a:r>
          <a:endParaRPr lang="en-US" sz="1600" kern="1200" dirty="0">
            <a:solidFill>
              <a:schemeClr val="bg1"/>
            </a:solidFill>
            <a:cs typeface="Arial" panose="020B0604020202020204" pitchFamily="34" charset="0"/>
          </a:endParaRPr>
        </a:p>
      </dsp:txBody>
      <dsp:txXfrm>
        <a:off x="42523" y="3296100"/>
        <a:ext cx="6694051" cy="786033"/>
      </dsp:txXfrm>
    </dsp:sp>
    <dsp:sp modelId="{677CD9FE-B218-44F7-9562-2149E7E2181B}">
      <dsp:nvSpPr>
        <dsp:cNvPr id="0" name=""/>
        <dsp:cNvSpPr/>
      </dsp:nvSpPr>
      <dsp:spPr>
        <a:xfrm>
          <a:off x="0" y="4145228"/>
          <a:ext cx="6779097" cy="1081115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  <a:cs typeface="Arial" panose="020B0604020202020204" pitchFamily="34" charset="0"/>
            </a:rPr>
            <a:t>• Внедрение механизма НДТ позволит уйти от установления единых для всех предприятий жестких норм, что невозможно, с учетом разнообразия предприятий, применяемого сырья, процессов производства и т.д.</a:t>
          </a:r>
          <a:endParaRPr lang="en-US" sz="1600" kern="1200" dirty="0">
            <a:solidFill>
              <a:schemeClr val="bg1"/>
            </a:solidFill>
            <a:cs typeface="Arial" panose="020B0604020202020204" pitchFamily="34" charset="0"/>
          </a:endParaRPr>
        </a:p>
      </dsp:txBody>
      <dsp:txXfrm>
        <a:off x="52776" y="4198004"/>
        <a:ext cx="6673545" cy="9755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56926-0B40-4DE4-A18E-146EFF8A5448}">
      <dsp:nvSpPr>
        <dsp:cNvPr id="0" name=""/>
        <dsp:cNvSpPr/>
      </dsp:nvSpPr>
      <dsp:spPr>
        <a:xfrm>
          <a:off x="0" y="308552"/>
          <a:ext cx="6948264" cy="1233844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bg1"/>
              </a:solidFill>
              <a:effectLst/>
            </a:rPr>
            <a:t>Создано в 2009 году и объединяет практически все ведущие организации и предприятия в области производства цемента, машиностроения для цементной промышленности и научно-исследовательские и проектные организации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60231" y="368783"/>
        <a:ext cx="6827802" cy="1113382"/>
      </dsp:txXfrm>
    </dsp:sp>
    <dsp:sp modelId="{B4AE2A50-D1FE-4414-9581-8C72E49DBC04}">
      <dsp:nvSpPr>
        <dsp:cNvPr id="0" name=""/>
        <dsp:cNvSpPr/>
      </dsp:nvSpPr>
      <dsp:spPr>
        <a:xfrm>
          <a:off x="0" y="1737328"/>
          <a:ext cx="6948264" cy="1652661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bg1"/>
              </a:solidFill>
            </a:rPr>
            <a:t>В деятельности НО «СОЮЗЦЕМЕНТ» принимают участие заводы Российской Федерации и ЕАЭС, производящие 82% от общего объема производства портландцемента, а также другие организации, имеющие непосредственное отношение к цементной отрасли, (</a:t>
          </a:r>
          <a:r>
            <a:rPr lang="ru-RU" sz="1700" kern="1200" dirty="0" err="1">
              <a:solidFill>
                <a:schemeClr val="bg1"/>
              </a:solidFill>
            </a:rPr>
            <a:t>htpp</a:t>
          </a:r>
          <a:r>
            <a:rPr lang="ru-RU" sz="1700" kern="1200" dirty="0">
              <a:solidFill>
                <a:schemeClr val="bg1"/>
              </a:solidFill>
            </a:rPr>
            <a:t>://www.soyuzcement.ru)</a:t>
          </a:r>
        </a:p>
      </dsp:txBody>
      <dsp:txXfrm>
        <a:off x="80676" y="1818004"/>
        <a:ext cx="6786912" cy="1491309"/>
      </dsp:txXfrm>
    </dsp:sp>
    <dsp:sp modelId="{96FAA84D-2015-4976-B641-59F0E1EC235E}">
      <dsp:nvSpPr>
        <dsp:cNvPr id="0" name=""/>
        <dsp:cNvSpPr/>
      </dsp:nvSpPr>
      <dsp:spPr>
        <a:xfrm>
          <a:off x="0" y="3613050"/>
          <a:ext cx="6948264" cy="1652661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bg1"/>
              </a:solidFill>
            </a:rPr>
            <a:t>Соблюдение установленных нормативными документами требований к цементам и их составу - обязательное условие выпуска продукции  всеми предприятиями – членами НО «СОЮЗЦЕМЕНТ»</a:t>
          </a:r>
        </a:p>
      </dsp:txBody>
      <dsp:txXfrm>
        <a:off x="80676" y="3693726"/>
        <a:ext cx="6786912" cy="1491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3D18-50A3-4BAE-BEF1-4E2D8753C61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A7662-6194-416F-9A60-283526CF7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5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68D46-CA63-284C-A0C7-B2854AAB52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9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</a:t>
            </a:r>
            <a:r>
              <a:rPr lang="ru-RU" baseline="0" dirty="0"/>
              <a:t> последние годы в мировом производстве цемента отмечается значительное снижение доли клинкера в цементе. Это говорит о том, что появляются различные основные и вспомогательные компоненты, добавки. Причина использования добавок рыночный спрос на специальные марки цемента с особыми свойствами, а так же их экономическое производство с использованием различных промышленных отходов.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7662-6194-416F-9A60-283526CF75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2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7662-6194-416F-9A60-283526CF7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5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7662-6194-416F-9A60-283526CF7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2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68D46-CA63-284C-A0C7-B2854AAB52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8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7662-6194-416F-9A60-283526CF7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79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7662-6194-416F-9A60-283526CF75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26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7662-6194-416F-9A60-283526CF75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8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846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5B69-A85F-4766-96AE-EC57505E3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7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8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6696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052" y="1340768"/>
            <a:ext cx="670620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5266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75B69-A85F-4766-96AE-EC57505E3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0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73100" y="2095499"/>
            <a:ext cx="7874000" cy="2871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  <a:effectLst>
            <a:outerShdw blurRad="50800" dist="38100" dir="522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5"/>
          <p:cNvSpPr>
            <a:spLocks noGrp="1"/>
          </p:cNvSpPr>
          <p:nvPr>
            <p:ph type="ctrTitle"/>
          </p:nvPr>
        </p:nvSpPr>
        <p:spPr>
          <a:xfrm>
            <a:off x="475018" y="2273300"/>
            <a:ext cx="8233447" cy="1470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ТЕХНИЧЕСКОЕ РЕГУЛИРОВАНИЕ</a:t>
            </a:r>
            <a:b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</a:br>
            <a:endParaRPr lang="ru-RU" sz="2800" b="1" dirty="0">
              <a:solidFill>
                <a:srgbClr val="F392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4741" y="3743324"/>
            <a:ext cx="7874000" cy="12235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5141" y="4085982"/>
            <a:ext cx="6553200" cy="538213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200" b="1" spc="300" dirty="0">
                <a:solidFill>
                  <a:schemeClr val="bg1"/>
                </a:solidFill>
                <a:cs typeface="Arial" panose="020B0604020202020204" pitchFamily="34" charset="0"/>
              </a:rPr>
              <a:t>ОБЯЗАТЕЛЬНАЯ</a:t>
            </a:r>
            <a:r>
              <a:rPr lang="ru-RU" sz="2200" b="1" spc="300" dirty="0">
                <a:solidFill>
                  <a:schemeClr val="bg1"/>
                </a:solidFill>
              </a:rPr>
              <a:t> СЕРТИФИКАЦИЯ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372280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661"/>
          <p:cNvGrpSpPr/>
          <p:nvPr/>
        </p:nvGrpSpPr>
        <p:grpSpPr>
          <a:xfrm>
            <a:off x="44204" y="1698563"/>
            <a:ext cx="6913401" cy="4604666"/>
            <a:chOff x="53975" y="-44398"/>
            <a:chExt cx="8175625" cy="3769444"/>
          </a:xfrm>
        </p:grpSpPr>
        <p:sp>
          <p:nvSpPr>
            <p:cNvPr id="12" name="Shape 187"/>
            <p:cNvSpPr/>
            <p:nvPr/>
          </p:nvSpPr>
          <p:spPr>
            <a:xfrm>
              <a:off x="53975" y="-44398"/>
              <a:ext cx="8175625" cy="787343"/>
            </a:xfrm>
            <a:custGeom>
              <a:avLst/>
              <a:gdLst/>
              <a:ahLst/>
              <a:cxnLst/>
              <a:rect l="0" t="0" r="0" b="0"/>
              <a:pathLst>
                <a:path w="8175625" h="703250">
                  <a:moveTo>
                    <a:pt x="4087812" y="0"/>
                  </a:moveTo>
                  <a:cubicBezTo>
                    <a:pt x="6345453" y="0"/>
                    <a:pt x="8175625" y="157429"/>
                    <a:pt x="8175625" y="351625"/>
                  </a:cubicBezTo>
                  <a:cubicBezTo>
                    <a:pt x="8175625" y="545821"/>
                    <a:pt x="6345453" y="703250"/>
                    <a:pt x="4087812" y="703250"/>
                  </a:cubicBezTo>
                  <a:cubicBezTo>
                    <a:pt x="1830172" y="703250"/>
                    <a:pt x="0" y="545821"/>
                    <a:pt x="0" y="351625"/>
                  </a:cubicBezTo>
                  <a:cubicBezTo>
                    <a:pt x="0" y="157429"/>
                    <a:pt x="1830172" y="0"/>
                    <a:pt x="4087812" y="0"/>
                  </a:cubicBezTo>
                  <a:close/>
                </a:path>
              </a:pathLst>
            </a:custGeom>
            <a:solidFill>
              <a:srgbClr val="92D050"/>
            </a:solidFill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E81B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88"/>
            <p:cNvSpPr/>
            <p:nvPr/>
          </p:nvSpPr>
          <p:spPr>
            <a:xfrm>
              <a:off x="53975" y="39696"/>
              <a:ext cx="8135938" cy="630875"/>
            </a:xfrm>
            <a:custGeom>
              <a:avLst/>
              <a:gdLst/>
              <a:ahLst/>
              <a:cxnLst/>
              <a:rect l="0" t="0" r="0" b="0"/>
              <a:pathLst>
                <a:path w="8175625" h="703250">
                  <a:moveTo>
                    <a:pt x="0" y="351625"/>
                  </a:moveTo>
                  <a:cubicBezTo>
                    <a:pt x="0" y="157429"/>
                    <a:pt x="1830172" y="0"/>
                    <a:pt x="4087813" y="0"/>
                  </a:cubicBezTo>
                  <a:cubicBezTo>
                    <a:pt x="6345453" y="0"/>
                    <a:pt x="8175625" y="157429"/>
                    <a:pt x="8175625" y="351625"/>
                  </a:cubicBezTo>
                  <a:cubicBezTo>
                    <a:pt x="8175625" y="545821"/>
                    <a:pt x="6345453" y="703250"/>
                    <a:pt x="4087813" y="703250"/>
                  </a:cubicBezTo>
                  <a:cubicBezTo>
                    <a:pt x="1830172" y="703250"/>
                    <a:pt x="0" y="545821"/>
                    <a:pt x="0" y="351625"/>
                  </a:cubicBez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1F487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Rectangle 189"/>
            <p:cNvSpPr/>
            <p:nvPr/>
          </p:nvSpPr>
          <p:spPr>
            <a:xfrm>
              <a:off x="2190338" y="164834"/>
              <a:ext cx="4892665" cy="2359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700" b="1" dirty="0">
                  <a:solidFill>
                    <a:srgbClr val="0070C0"/>
                  </a:solidFill>
                  <a:effectLst/>
                  <a:ea typeface="Arial" panose="020B0604020202020204" pitchFamily="34" charset="0"/>
                </a:rPr>
                <a:t>Совершенствование требований к </a:t>
              </a:r>
              <a:endParaRPr lang="ru-RU" sz="1100" dirty="0">
                <a:solidFill>
                  <a:srgbClr val="0070C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5" name="Rectangle 190"/>
            <p:cNvSpPr/>
            <p:nvPr/>
          </p:nvSpPr>
          <p:spPr>
            <a:xfrm>
              <a:off x="2711266" y="377038"/>
              <a:ext cx="3432360" cy="20729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700" b="1" dirty="0">
                  <a:solidFill>
                    <a:srgbClr val="0070C0"/>
                  </a:solidFill>
                  <a:effectLst/>
                  <a:ea typeface="Arial" panose="020B0604020202020204" pitchFamily="34" charset="0"/>
                </a:rPr>
                <a:t>аккредитованным лицам</a:t>
              </a:r>
              <a:endParaRPr lang="ru-RU" sz="1100" dirty="0">
                <a:solidFill>
                  <a:srgbClr val="0070C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6" name="Rectangle 191"/>
            <p:cNvSpPr/>
            <p:nvPr/>
          </p:nvSpPr>
          <p:spPr>
            <a:xfrm>
              <a:off x="5450240" y="433226"/>
              <a:ext cx="65048" cy="2931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700" b="1">
                  <a:solidFill>
                    <a:srgbClr val="92D050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7" name="Shape 198"/>
            <p:cNvSpPr/>
            <p:nvPr/>
          </p:nvSpPr>
          <p:spPr>
            <a:xfrm>
              <a:off x="171243" y="812072"/>
              <a:ext cx="3490177" cy="816761"/>
            </a:xfrm>
            <a:custGeom>
              <a:avLst/>
              <a:gdLst/>
              <a:ahLst/>
              <a:cxnLst/>
              <a:rect l="0" t="0" r="0" b="0"/>
              <a:pathLst>
                <a:path w="3670300" h="1565275">
                  <a:moveTo>
                    <a:pt x="260883" y="0"/>
                  </a:moveTo>
                  <a:lnTo>
                    <a:pt x="3409416" y="0"/>
                  </a:lnTo>
                  <a:cubicBezTo>
                    <a:pt x="3553498" y="0"/>
                    <a:pt x="3670300" y="116802"/>
                    <a:pt x="3670300" y="260884"/>
                  </a:cubicBezTo>
                  <a:lnTo>
                    <a:pt x="3670300" y="1304392"/>
                  </a:lnTo>
                  <a:cubicBezTo>
                    <a:pt x="3670300" y="1448473"/>
                    <a:pt x="3553498" y="1565275"/>
                    <a:pt x="3409416" y="1565275"/>
                  </a:cubicBezTo>
                  <a:lnTo>
                    <a:pt x="260883" y="1565275"/>
                  </a:lnTo>
                  <a:cubicBezTo>
                    <a:pt x="116802" y="1565275"/>
                    <a:pt x="0" y="1448473"/>
                    <a:pt x="0" y="1304392"/>
                  </a:cubicBezTo>
                  <a:lnTo>
                    <a:pt x="0" y="260884"/>
                  </a:lnTo>
                  <a:cubicBezTo>
                    <a:pt x="0" y="116802"/>
                    <a:pt x="116802" y="0"/>
                    <a:pt x="260883" y="0"/>
                  </a:cubicBezTo>
                  <a:close/>
                </a:path>
              </a:pathLst>
            </a:custGeom>
            <a:solidFill>
              <a:srgbClr val="92D050"/>
            </a:solidFill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E81B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99"/>
            <p:cNvSpPr/>
            <p:nvPr/>
          </p:nvSpPr>
          <p:spPr>
            <a:xfrm>
              <a:off x="181730" y="801911"/>
              <a:ext cx="3479690" cy="832328"/>
            </a:xfrm>
            <a:custGeom>
              <a:avLst/>
              <a:gdLst/>
              <a:ahLst/>
              <a:cxnLst/>
              <a:rect l="0" t="0" r="0" b="0"/>
              <a:pathLst>
                <a:path w="3670300" h="1565275">
                  <a:moveTo>
                    <a:pt x="0" y="260884"/>
                  </a:moveTo>
                  <a:cubicBezTo>
                    <a:pt x="0" y="116802"/>
                    <a:pt x="116802" y="0"/>
                    <a:pt x="260883" y="0"/>
                  </a:cubicBezTo>
                  <a:lnTo>
                    <a:pt x="3409417" y="0"/>
                  </a:lnTo>
                  <a:cubicBezTo>
                    <a:pt x="3553498" y="0"/>
                    <a:pt x="3670300" y="116802"/>
                    <a:pt x="3670300" y="260884"/>
                  </a:cubicBezTo>
                  <a:lnTo>
                    <a:pt x="3670300" y="1304392"/>
                  </a:lnTo>
                  <a:cubicBezTo>
                    <a:pt x="3670300" y="1448473"/>
                    <a:pt x="3553498" y="1565275"/>
                    <a:pt x="3409417" y="1565275"/>
                  </a:cubicBezTo>
                  <a:lnTo>
                    <a:pt x="260883" y="1565275"/>
                  </a:lnTo>
                  <a:cubicBezTo>
                    <a:pt x="116802" y="1565275"/>
                    <a:pt x="0" y="1448473"/>
                    <a:pt x="0" y="1304392"/>
                  </a:cubicBez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1F487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Rectangle 200"/>
            <p:cNvSpPr/>
            <p:nvPr/>
          </p:nvSpPr>
          <p:spPr>
            <a:xfrm>
              <a:off x="434811" y="850391"/>
              <a:ext cx="3132535" cy="8192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700" b="1" dirty="0">
                  <a:solidFill>
                    <a:srgbClr val="0070C0"/>
                  </a:solidFill>
                  <a:ea typeface="Calibri" panose="020F0502020204030204" pitchFamily="34" charset="0"/>
                </a:rPr>
                <a:t>Аккредитованные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700" b="1" dirty="0">
                  <a:solidFill>
                    <a:srgbClr val="0070C0"/>
                  </a:solidFill>
                  <a:ea typeface="Calibri" panose="020F0502020204030204" pitchFamily="34" charset="0"/>
                </a:rPr>
                <a:t> органы сертификации</a:t>
              </a:r>
              <a:endParaRPr lang="ru-RU" sz="1100" dirty="0">
                <a:solidFill>
                  <a:srgbClr val="0070C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20" name="Rectangle 201"/>
            <p:cNvSpPr/>
            <p:nvPr/>
          </p:nvSpPr>
          <p:spPr>
            <a:xfrm>
              <a:off x="569675" y="2229509"/>
              <a:ext cx="3700248" cy="2931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21" name="Rectangle 202"/>
            <p:cNvSpPr/>
            <p:nvPr/>
          </p:nvSpPr>
          <p:spPr>
            <a:xfrm>
              <a:off x="3352466" y="2229509"/>
              <a:ext cx="65048" cy="2931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700" b="1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27" name="Rectangle 208"/>
            <p:cNvSpPr/>
            <p:nvPr/>
          </p:nvSpPr>
          <p:spPr>
            <a:xfrm>
              <a:off x="1391790" y="1600106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4E81BC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31" name="Rectangle 212"/>
            <p:cNvSpPr/>
            <p:nvPr/>
          </p:nvSpPr>
          <p:spPr>
            <a:xfrm>
              <a:off x="309030" y="2827061"/>
              <a:ext cx="1881308" cy="6200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33" name="Rectangle 214"/>
            <p:cNvSpPr/>
            <p:nvPr/>
          </p:nvSpPr>
          <p:spPr>
            <a:xfrm>
              <a:off x="1208238" y="3430951"/>
              <a:ext cx="581965" cy="2185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34" name="Rectangle 215"/>
            <p:cNvSpPr/>
            <p:nvPr/>
          </p:nvSpPr>
          <p:spPr>
            <a:xfrm>
              <a:off x="1645627" y="3420416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4E81BC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35" name="Shape 216"/>
            <p:cNvSpPr/>
            <p:nvPr/>
          </p:nvSpPr>
          <p:spPr>
            <a:xfrm>
              <a:off x="4088567" y="774058"/>
              <a:ext cx="3699728" cy="844974"/>
            </a:xfrm>
            <a:custGeom>
              <a:avLst/>
              <a:gdLst/>
              <a:ahLst/>
              <a:cxnLst/>
              <a:rect l="0" t="0" r="0" b="0"/>
              <a:pathLst>
                <a:path w="3806825" h="1565275">
                  <a:moveTo>
                    <a:pt x="260883" y="0"/>
                  </a:moveTo>
                  <a:lnTo>
                    <a:pt x="3545942" y="0"/>
                  </a:lnTo>
                  <a:cubicBezTo>
                    <a:pt x="3690023" y="0"/>
                    <a:pt x="3806825" y="116802"/>
                    <a:pt x="3806825" y="260884"/>
                  </a:cubicBezTo>
                  <a:lnTo>
                    <a:pt x="3806825" y="1304392"/>
                  </a:lnTo>
                  <a:cubicBezTo>
                    <a:pt x="3806825" y="1448473"/>
                    <a:pt x="3690023" y="1565275"/>
                    <a:pt x="3545942" y="1565275"/>
                  </a:cubicBezTo>
                  <a:lnTo>
                    <a:pt x="260883" y="1565275"/>
                  </a:lnTo>
                  <a:cubicBezTo>
                    <a:pt x="116802" y="1565275"/>
                    <a:pt x="0" y="1448473"/>
                    <a:pt x="0" y="1304392"/>
                  </a:cubicBezTo>
                  <a:lnTo>
                    <a:pt x="0" y="260884"/>
                  </a:lnTo>
                  <a:cubicBezTo>
                    <a:pt x="0" y="116802"/>
                    <a:pt x="116802" y="0"/>
                    <a:pt x="260883" y="0"/>
                  </a:cubicBezTo>
                  <a:close/>
                </a:path>
              </a:pathLst>
            </a:custGeom>
            <a:solidFill>
              <a:srgbClr val="92D050"/>
            </a:solidFill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0D7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217"/>
            <p:cNvSpPr/>
            <p:nvPr/>
          </p:nvSpPr>
          <p:spPr>
            <a:xfrm>
              <a:off x="4105864" y="766385"/>
              <a:ext cx="3699728" cy="841823"/>
            </a:xfrm>
            <a:custGeom>
              <a:avLst/>
              <a:gdLst/>
              <a:ahLst/>
              <a:cxnLst/>
              <a:rect l="0" t="0" r="0" b="0"/>
              <a:pathLst>
                <a:path w="3806825" h="1565275">
                  <a:moveTo>
                    <a:pt x="0" y="260884"/>
                  </a:moveTo>
                  <a:cubicBezTo>
                    <a:pt x="0" y="116802"/>
                    <a:pt x="116802" y="0"/>
                    <a:pt x="260883" y="0"/>
                  </a:cubicBezTo>
                  <a:lnTo>
                    <a:pt x="3545942" y="0"/>
                  </a:lnTo>
                  <a:cubicBezTo>
                    <a:pt x="3690023" y="0"/>
                    <a:pt x="3806825" y="116802"/>
                    <a:pt x="3806825" y="260884"/>
                  </a:cubicBezTo>
                  <a:lnTo>
                    <a:pt x="3806825" y="1304392"/>
                  </a:lnTo>
                  <a:cubicBezTo>
                    <a:pt x="3806825" y="1448473"/>
                    <a:pt x="3690023" y="1565275"/>
                    <a:pt x="3545942" y="1565275"/>
                  </a:cubicBezTo>
                  <a:lnTo>
                    <a:pt x="260883" y="1565275"/>
                  </a:lnTo>
                  <a:cubicBezTo>
                    <a:pt x="116802" y="1565275"/>
                    <a:pt x="0" y="1448473"/>
                    <a:pt x="0" y="1304392"/>
                  </a:cubicBez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1F487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Rectangle 218"/>
            <p:cNvSpPr/>
            <p:nvPr/>
          </p:nvSpPr>
          <p:spPr>
            <a:xfrm>
              <a:off x="4177370" y="850391"/>
              <a:ext cx="3311578" cy="6761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7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</a:rPr>
                <a:t>Аккредитованные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7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</a:rPr>
                <a:t> испытательные лаборатории </a:t>
              </a:r>
              <a:endParaRPr lang="ru-RU" sz="1100" dirty="0">
                <a:solidFill>
                  <a:srgbClr val="0070C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38" name="Rectangle 219"/>
            <p:cNvSpPr/>
            <p:nvPr/>
          </p:nvSpPr>
          <p:spPr>
            <a:xfrm>
              <a:off x="5250068" y="2229509"/>
              <a:ext cx="1686065" cy="2931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39" name="Rectangle 220"/>
            <p:cNvSpPr/>
            <p:nvPr/>
          </p:nvSpPr>
          <p:spPr>
            <a:xfrm>
              <a:off x="6518002" y="2229509"/>
              <a:ext cx="65047" cy="2931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700" b="1">
                  <a:solidFill>
                    <a:srgbClr val="4E81BC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45" name="Rectangle 226"/>
            <p:cNvSpPr/>
            <p:nvPr/>
          </p:nvSpPr>
          <p:spPr>
            <a:xfrm>
              <a:off x="7435352" y="1563202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50" name="Rectangle 231"/>
            <p:cNvSpPr/>
            <p:nvPr/>
          </p:nvSpPr>
          <p:spPr>
            <a:xfrm>
              <a:off x="4010025" y="980177"/>
              <a:ext cx="1525869" cy="8293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51" name="Rectangle 232"/>
            <p:cNvSpPr/>
            <p:nvPr/>
          </p:nvSpPr>
          <p:spPr>
            <a:xfrm>
              <a:off x="4938631" y="1634238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54" name="Rectangle 235"/>
            <p:cNvSpPr/>
            <p:nvPr/>
          </p:nvSpPr>
          <p:spPr>
            <a:xfrm>
              <a:off x="6186674" y="2776049"/>
              <a:ext cx="1642735" cy="7729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56" name="Rectangle 237"/>
            <p:cNvSpPr/>
            <p:nvPr/>
          </p:nvSpPr>
          <p:spPr>
            <a:xfrm>
              <a:off x="7382336" y="3430896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59" name="Rectangle 240"/>
            <p:cNvSpPr/>
            <p:nvPr/>
          </p:nvSpPr>
          <p:spPr>
            <a:xfrm>
              <a:off x="4338517" y="3184124"/>
              <a:ext cx="148052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61" name="Rectangle 242"/>
            <p:cNvSpPr/>
            <p:nvPr/>
          </p:nvSpPr>
          <p:spPr>
            <a:xfrm>
              <a:off x="5146252" y="3397558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63" name="Rectangle 246"/>
            <p:cNvSpPr/>
            <p:nvPr/>
          </p:nvSpPr>
          <p:spPr>
            <a:xfrm>
              <a:off x="2298605" y="3009583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4E81BC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66" name="Rectangle 249"/>
            <p:cNvSpPr/>
            <p:nvPr/>
          </p:nvSpPr>
          <p:spPr>
            <a:xfrm>
              <a:off x="2188795" y="2664174"/>
              <a:ext cx="1554533" cy="10608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67" name="Rectangle 250"/>
            <p:cNvSpPr/>
            <p:nvPr/>
          </p:nvSpPr>
          <p:spPr>
            <a:xfrm>
              <a:off x="3244885" y="3436452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4E81BC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</p:grpSp>
      <p:sp>
        <p:nvSpPr>
          <p:cNvPr id="3" name="Плюс 2"/>
          <p:cNvSpPr/>
          <p:nvPr/>
        </p:nvSpPr>
        <p:spPr>
          <a:xfrm>
            <a:off x="2858634" y="2799514"/>
            <a:ext cx="774352" cy="7743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42289" y="4022702"/>
            <a:ext cx="2924231" cy="679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cs typeface="Times New Roman" panose="02020603050405020304" pitchFamily="18" charset="0"/>
              </a:rPr>
              <a:t>Провести объединение органов по сертификации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36081" y="5145274"/>
            <a:ext cx="2626271" cy="1210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cs typeface="Times New Roman" panose="02020603050405020304" pitchFamily="18" charset="0"/>
              </a:rPr>
              <a:t>Приведет к сокращению недобросовестных аккредитованных органов по сертификации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757794" y="5367119"/>
            <a:ext cx="455167" cy="519827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45937" y="4037221"/>
            <a:ext cx="1752358" cy="255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cs typeface="Times New Roman" panose="02020603050405020304" pitchFamily="18" charset="0"/>
              </a:rPr>
              <a:t>Необходимо для цементной отрасли только 5 из аккредитованных более чем 100 органов по сертификации цемента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075850" y="4793642"/>
            <a:ext cx="591895" cy="29226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560631" y="5301782"/>
            <a:ext cx="421742" cy="63231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6847" y="4112222"/>
            <a:ext cx="1519048" cy="2465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cs typeface="Times New Roman" panose="02020603050405020304" pitchFamily="18" charset="0"/>
              </a:rPr>
              <a:t>1.</a:t>
            </a: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2.</a:t>
            </a: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3.</a:t>
            </a: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4.</a:t>
            </a: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5.</a:t>
            </a:r>
          </a:p>
          <a:p>
            <a:pPr algn="ctr"/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Book Antiqua" panose="02040602050305030304" pitchFamily="18" charset="0"/>
              </a:rPr>
              <a:t>ПРЕДЛОЖЕНИЯ ПО ВОПРОСАМ АККРЕДИТАЦИИ</a:t>
            </a:r>
          </a:p>
        </p:txBody>
      </p:sp>
    </p:spTree>
    <p:extLst>
      <p:ext uri="{BB962C8B-B14F-4D97-AF65-F5344CB8AC3E}">
        <p14:creationId xmlns:p14="http://schemas.microsoft.com/office/powerpoint/2010/main" val="401857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661"/>
          <p:cNvGrpSpPr/>
          <p:nvPr/>
        </p:nvGrpSpPr>
        <p:grpSpPr>
          <a:xfrm>
            <a:off x="14299" y="1209935"/>
            <a:ext cx="7027169" cy="4738399"/>
            <a:chOff x="53975" y="-44398"/>
            <a:chExt cx="8175625" cy="3769444"/>
          </a:xfrm>
        </p:grpSpPr>
        <p:sp>
          <p:nvSpPr>
            <p:cNvPr id="12" name="Shape 187"/>
            <p:cNvSpPr/>
            <p:nvPr/>
          </p:nvSpPr>
          <p:spPr>
            <a:xfrm>
              <a:off x="53975" y="-44398"/>
              <a:ext cx="8175625" cy="787343"/>
            </a:xfrm>
            <a:custGeom>
              <a:avLst/>
              <a:gdLst/>
              <a:ahLst/>
              <a:cxnLst/>
              <a:rect l="0" t="0" r="0" b="0"/>
              <a:pathLst>
                <a:path w="8175625" h="703250">
                  <a:moveTo>
                    <a:pt x="4087812" y="0"/>
                  </a:moveTo>
                  <a:cubicBezTo>
                    <a:pt x="6345453" y="0"/>
                    <a:pt x="8175625" y="157429"/>
                    <a:pt x="8175625" y="351625"/>
                  </a:cubicBezTo>
                  <a:cubicBezTo>
                    <a:pt x="8175625" y="545821"/>
                    <a:pt x="6345453" y="703250"/>
                    <a:pt x="4087812" y="703250"/>
                  </a:cubicBezTo>
                  <a:cubicBezTo>
                    <a:pt x="1830172" y="703250"/>
                    <a:pt x="0" y="545821"/>
                    <a:pt x="0" y="351625"/>
                  </a:cubicBezTo>
                  <a:cubicBezTo>
                    <a:pt x="0" y="157429"/>
                    <a:pt x="1830172" y="0"/>
                    <a:pt x="4087812" y="0"/>
                  </a:cubicBezTo>
                  <a:close/>
                </a:path>
              </a:pathLst>
            </a:custGeom>
            <a:solidFill>
              <a:srgbClr val="92D050"/>
            </a:solidFill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E81B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88"/>
            <p:cNvSpPr/>
            <p:nvPr/>
          </p:nvSpPr>
          <p:spPr>
            <a:xfrm>
              <a:off x="53975" y="39696"/>
              <a:ext cx="8135938" cy="630875"/>
            </a:xfrm>
            <a:custGeom>
              <a:avLst/>
              <a:gdLst/>
              <a:ahLst/>
              <a:cxnLst/>
              <a:rect l="0" t="0" r="0" b="0"/>
              <a:pathLst>
                <a:path w="8175625" h="703250">
                  <a:moveTo>
                    <a:pt x="0" y="351625"/>
                  </a:moveTo>
                  <a:cubicBezTo>
                    <a:pt x="0" y="157429"/>
                    <a:pt x="1830172" y="0"/>
                    <a:pt x="4087813" y="0"/>
                  </a:cubicBezTo>
                  <a:cubicBezTo>
                    <a:pt x="6345453" y="0"/>
                    <a:pt x="8175625" y="157429"/>
                    <a:pt x="8175625" y="351625"/>
                  </a:cubicBezTo>
                  <a:cubicBezTo>
                    <a:pt x="8175625" y="545821"/>
                    <a:pt x="6345453" y="703250"/>
                    <a:pt x="4087813" y="703250"/>
                  </a:cubicBezTo>
                  <a:cubicBezTo>
                    <a:pt x="1830172" y="703250"/>
                    <a:pt x="0" y="545821"/>
                    <a:pt x="0" y="351625"/>
                  </a:cubicBez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1F487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Rectangle 189"/>
            <p:cNvSpPr/>
            <p:nvPr/>
          </p:nvSpPr>
          <p:spPr>
            <a:xfrm>
              <a:off x="2190338" y="164834"/>
              <a:ext cx="4892665" cy="2359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700" b="1" dirty="0">
                  <a:solidFill>
                    <a:srgbClr val="0070C0"/>
                  </a:solidFill>
                  <a:effectLst/>
                  <a:ea typeface="Arial" panose="020B0604020202020204" pitchFamily="34" charset="0"/>
                </a:rPr>
                <a:t>Совершенствование требований к </a:t>
              </a:r>
              <a:endParaRPr lang="ru-RU" sz="1100" dirty="0">
                <a:solidFill>
                  <a:srgbClr val="0070C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5" name="Rectangle 190"/>
            <p:cNvSpPr/>
            <p:nvPr/>
          </p:nvSpPr>
          <p:spPr>
            <a:xfrm>
              <a:off x="2711266" y="377038"/>
              <a:ext cx="3432360" cy="20729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700" b="1" dirty="0">
                  <a:solidFill>
                    <a:srgbClr val="0070C0"/>
                  </a:solidFill>
                  <a:effectLst/>
                  <a:ea typeface="Arial" panose="020B0604020202020204" pitchFamily="34" charset="0"/>
                </a:rPr>
                <a:t>аккредитованным лицам</a:t>
              </a:r>
              <a:endParaRPr lang="ru-RU" sz="1100" dirty="0">
                <a:solidFill>
                  <a:srgbClr val="0070C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6" name="Rectangle 191"/>
            <p:cNvSpPr/>
            <p:nvPr/>
          </p:nvSpPr>
          <p:spPr>
            <a:xfrm>
              <a:off x="5450240" y="433226"/>
              <a:ext cx="65048" cy="2931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700" b="1">
                  <a:solidFill>
                    <a:srgbClr val="92D050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8" name="Shape 199"/>
            <p:cNvSpPr/>
            <p:nvPr/>
          </p:nvSpPr>
          <p:spPr>
            <a:xfrm>
              <a:off x="154013" y="795709"/>
              <a:ext cx="7660798" cy="622934"/>
            </a:xfrm>
            <a:custGeom>
              <a:avLst/>
              <a:gdLst/>
              <a:ahLst/>
              <a:cxnLst/>
              <a:rect l="0" t="0" r="0" b="0"/>
              <a:pathLst>
                <a:path w="3670300" h="1565275">
                  <a:moveTo>
                    <a:pt x="0" y="260884"/>
                  </a:moveTo>
                  <a:cubicBezTo>
                    <a:pt x="0" y="116802"/>
                    <a:pt x="116802" y="0"/>
                    <a:pt x="260883" y="0"/>
                  </a:cubicBezTo>
                  <a:lnTo>
                    <a:pt x="3409417" y="0"/>
                  </a:lnTo>
                  <a:cubicBezTo>
                    <a:pt x="3553498" y="0"/>
                    <a:pt x="3670300" y="116802"/>
                    <a:pt x="3670300" y="260884"/>
                  </a:cubicBezTo>
                  <a:lnTo>
                    <a:pt x="3670300" y="1304392"/>
                  </a:lnTo>
                  <a:cubicBezTo>
                    <a:pt x="3670300" y="1448473"/>
                    <a:pt x="3553498" y="1565275"/>
                    <a:pt x="3409417" y="1565275"/>
                  </a:cubicBezTo>
                  <a:lnTo>
                    <a:pt x="260883" y="1565275"/>
                  </a:lnTo>
                  <a:cubicBezTo>
                    <a:pt x="116802" y="1565275"/>
                    <a:pt x="0" y="1448473"/>
                    <a:pt x="0" y="1304392"/>
                  </a:cubicBezTo>
                  <a:close/>
                </a:path>
              </a:pathLst>
            </a:custGeom>
            <a:solidFill>
              <a:srgbClr val="92D050"/>
            </a:solidFill>
            <a:ln w="19050" cap="flat">
              <a:round/>
            </a:ln>
          </p:spPr>
          <p:style>
            <a:lnRef idx="1">
              <a:srgbClr val="1F487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Rectangle 200"/>
            <p:cNvSpPr/>
            <p:nvPr/>
          </p:nvSpPr>
          <p:spPr>
            <a:xfrm>
              <a:off x="434811" y="813200"/>
              <a:ext cx="7000541" cy="584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endParaRPr lang="ru-RU" sz="1100" dirty="0">
                <a:solidFill>
                  <a:srgbClr val="0070C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20" name="Rectangle 201"/>
            <p:cNvSpPr/>
            <p:nvPr/>
          </p:nvSpPr>
          <p:spPr>
            <a:xfrm>
              <a:off x="569675" y="2229509"/>
              <a:ext cx="3700248" cy="2931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21" name="Rectangle 202"/>
            <p:cNvSpPr/>
            <p:nvPr/>
          </p:nvSpPr>
          <p:spPr>
            <a:xfrm>
              <a:off x="3352466" y="2229509"/>
              <a:ext cx="65048" cy="2931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700" b="1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27" name="Rectangle 208"/>
            <p:cNvSpPr/>
            <p:nvPr/>
          </p:nvSpPr>
          <p:spPr>
            <a:xfrm>
              <a:off x="1391790" y="1600106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4E81BC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31" name="Rectangle 212"/>
            <p:cNvSpPr/>
            <p:nvPr/>
          </p:nvSpPr>
          <p:spPr>
            <a:xfrm>
              <a:off x="309030" y="2827061"/>
              <a:ext cx="1881308" cy="6200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33" name="Rectangle 214"/>
            <p:cNvSpPr/>
            <p:nvPr/>
          </p:nvSpPr>
          <p:spPr>
            <a:xfrm>
              <a:off x="1208238" y="3430951"/>
              <a:ext cx="581965" cy="2185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34" name="Rectangle 215"/>
            <p:cNvSpPr/>
            <p:nvPr/>
          </p:nvSpPr>
          <p:spPr>
            <a:xfrm>
              <a:off x="1645627" y="3420416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4E81BC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38" name="Rectangle 219"/>
            <p:cNvSpPr/>
            <p:nvPr/>
          </p:nvSpPr>
          <p:spPr>
            <a:xfrm>
              <a:off x="5250068" y="2229509"/>
              <a:ext cx="1686065" cy="2931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39" name="Rectangle 220"/>
            <p:cNvSpPr/>
            <p:nvPr/>
          </p:nvSpPr>
          <p:spPr>
            <a:xfrm>
              <a:off x="6518002" y="2229509"/>
              <a:ext cx="65047" cy="2931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700" b="1">
                  <a:solidFill>
                    <a:srgbClr val="4E81BC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45" name="Rectangle 226"/>
            <p:cNvSpPr/>
            <p:nvPr/>
          </p:nvSpPr>
          <p:spPr>
            <a:xfrm>
              <a:off x="7435352" y="1563202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50" name="Rectangle 231"/>
            <p:cNvSpPr/>
            <p:nvPr/>
          </p:nvSpPr>
          <p:spPr>
            <a:xfrm>
              <a:off x="4010025" y="980177"/>
              <a:ext cx="1525869" cy="8293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51" name="Rectangle 232"/>
            <p:cNvSpPr/>
            <p:nvPr/>
          </p:nvSpPr>
          <p:spPr>
            <a:xfrm>
              <a:off x="4938631" y="1634238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54" name="Rectangle 235"/>
            <p:cNvSpPr/>
            <p:nvPr/>
          </p:nvSpPr>
          <p:spPr>
            <a:xfrm>
              <a:off x="6186674" y="2776049"/>
              <a:ext cx="1642735" cy="7729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56" name="Rectangle 237"/>
            <p:cNvSpPr/>
            <p:nvPr/>
          </p:nvSpPr>
          <p:spPr>
            <a:xfrm>
              <a:off x="7382336" y="3430896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59" name="Rectangle 240"/>
            <p:cNvSpPr/>
            <p:nvPr/>
          </p:nvSpPr>
          <p:spPr>
            <a:xfrm>
              <a:off x="4338517" y="3184124"/>
              <a:ext cx="148052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61" name="Rectangle 242"/>
            <p:cNvSpPr/>
            <p:nvPr/>
          </p:nvSpPr>
          <p:spPr>
            <a:xfrm>
              <a:off x="5146252" y="3397558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63" name="Rectangle 246"/>
            <p:cNvSpPr/>
            <p:nvPr/>
          </p:nvSpPr>
          <p:spPr>
            <a:xfrm>
              <a:off x="2298605" y="3009583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4E81BC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66" name="Rectangle 249"/>
            <p:cNvSpPr/>
            <p:nvPr/>
          </p:nvSpPr>
          <p:spPr>
            <a:xfrm>
              <a:off x="2188795" y="2664174"/>
              <a:ext cx="1554533" cy="10608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67" name="Rectangle 250"/>
            <p:cNvSpPr/>
            <p:nvPr/>
          </p:nvSpPr>
          <p:spPr>
            <a:xfrm>
              <a:off x="3244885" y="3436452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4E81BC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</p:txBody>
        </p:sp>
      </p:grpSp>
      <p:sp>
        <p:nvSpPr>
          <p:cNvPr id="70" name="Rectangle 223"/>
          <p:cNvSpPr/>
          <p:nvPr/>
        </p:nvSpPr>
        <p:spPr>
          <a:xfrm>
            <a:off x="4450705" y="2520625"/>
            <a:ext cx="1567508" cy="13689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5090" y="2516177"/>
            <a:ext cx="634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Необходимо внести изменения в критерии аккредитации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45470" y="3216988"/>
            <a:ext cx="5012133" cy="5032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Наличие в штате не менее 3 сотрудников, имеющих стаж работы не менее 4 лет </a:t>
            </a:r>
            <a:endParaRPr lang="ru-RU" sz="16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7566" y="3844786"/>
            <a:ext cx="5012132" cy="3912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Наличие собственной лаборатории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5470" y="4373302"/>
            <a:ext cx="5012132" cy="4395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Постоянный штат работников</a:t>
            </a:r>
            <a:endParaRPr lang="ru-RU" sz="16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5470" y="4936941"/>
            <a:ext cx="5012133" cy="8366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Наличие сертификата компетенции эксперта, зарегистрированного в Регистре системы сертификации персонала</a:t>
            </a: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  <a:cs typeface="Arial" charset="0"/>
              </a:rPr>
              <a:t> </a:t>
            </a:r>
            <a:endParaRPr lang="ru-RU" sz="1600" dirty="0">
              <a:solidFill>
                <a:srgbClr val="0070C0"/>
              </a:solidFill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Book Antiqua" panose="02040602050305030304" pitchFamily="18" charset="0"/>
              </a:rPr>
              <a:t>ПРЕДЛОЖЕНИЯ ПО ВОПРОСАМ АККРЕДИТАЦИИ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6572541" y="2000539"/>
            <a:ext cx="2991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i="1"/>
              <a:t>Решить вопрос с недобросовестными органами по сертификации может лишь нотификация добросовестных органов по сертификации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0287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208286"/>
              </p:ext>
            </p:extLst>
          </p:nvPr>
        </p:nvGraphicFramePr>
        <p:xfrm>
          <a:off x="3024" y="1268760"/>
          <a:ext cx="6948264" cy="530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404664"/>
            <a:ext cx="3336404" cy="48409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ru-RU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КОНТРОЛЬ НА РЫНКЕ</a:t>
            </a:r>
          </a:p>
        </p:txBody>
      </p:sp>
    </p:spTree>
    <p:extLst>
      <p:ext uri="{BB962C8B-B14F-4D97-AF65-F5344CB8AC3E}">
        <p14:creationId xmlns:p14="http://schemas.microsoft.com/office/powerpoint/2010/main" val="270377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728" y="49242"/>
            <a:ext cx="7020272" cy="1143000"/>
          </a:xfrm>
        </p:spPr>
        <p:txBody>
          <a:bodyPr>
            <a:normAutofit/>
          </a:bodyPr>
          <a:lstStyle/>
          <a:p>
            <a:br>
              <a:rPr lang="ru-RU" sz="1800" dirty="0">
                <a:latin typeface="Book Antiqua" panose="02040602050305030304" pitchFamily="18" charset="0"/>
              </a:rPr>
            </a:br>
            <a:r>
              <a:rPr lang="ru-RU" sz="1800" dirty="0">
                <a:latin typeface="Book Antiqua" panose="02040602050305030304" pitchFamily="18" charset="0"/>
              </a:rPr>
              <a:t>ВНЕДРЕНИЕ НДТ В ЦЕМЕНТНОЙ ОТРАСЛИ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1304531"/>
            <a:ext cx="6660740" cy="52610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13326322"/>
              </p:ext>
            </p:extLst>
          </p:nvPr>
        </p:nvGraphicFramePr>
        <p:xfrm>
          <a:off x="160141" y="1192242"/>
          <a:ext cx="6752119" cy="5373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t="7416" r="22394" b="4195"/>
          <a:stretch/>
        </p:blipFill>
        <p:spPr bwMode="auto">
          <a:xfrm>
            <a:off x="7020272" y="1294408"/>
            <a:ext cx="2123728" cy="3430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1935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2844" y="3000372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ПРОДУКЦИЯ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PRODUCTION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6643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КЛЮЧЕВЫЕ АСПЕКТЫ ВНЕДРЕНИЯ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СПРАВОЧНИКОВ ПО НДТ 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92739978"/>
              </p:ext>
            </p:extLst>
          </p:nvPr>
        </p:nvGraphicFramePr>
        <p:xfrm>
          <a:off x="108904" y="1303775"/>
          <a:ext cx="6779097" cy="5302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t="7416" r="22394" b="4195"/>
          <a:stretch/>
        </p:blipFill>
        <p:spPr bwMode="auto">
          <a:xfrm>
            <a:off x="7020272" y="1294408"/>
            <a:ext cx="2123728" cy="3430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809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542473"/>
              </p:ext>
            </p:extLst>
          </p:nvPr>
        </p:nvGraphicFramePr>
        <p:xfrm>
          <a:off x="0" y="1187624"/>
          <a:ext cx="6948264" cy="526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94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 вправо 28"/>
          <p:cNvSpPr/>
          <p:nvPr/>
        </p:nvSpPr>
        <p:spPr>
          <a:xfrm>
            <a:off x="5857884" y="2500306"/>
            <a:ext cx="785818" cy="1428760"/>
          </a:xfrm>
          <a:prstGeom prst="rightArrow">
            <a:avLst>
              <a:gd name="adj1" fmla="val 50000"/>
              <a:gd name="adj2" fmla="val 5222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643174" y="3214686"/>
            <a:ext cx="785818" cy="1428760"/>
          </a:xfrm>
          <a:prstGeom prst="rightArrow">
            <a:avLst>
              <a:gd name="adj1" fmla="val 50000"/>
              <a:gd name="adj2" fmla="val 5222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4786322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6600"/>
                </a:solidFill>
              </a:rPr>
              <a:t>---------------------------------------------------------------------------------------------------------------------------------------------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ПРОЦЕСС ВЫХОДА ТОВАРА НА РЫНО</a:t>
            </a:r>
            <a:r>
              <a:rPr lang="ru-RU" sz="2000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К ЕАЭС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643578"/>
            <a:ext cx="8643998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chemeClr val="bg1"/>
                </a:solidFill>
              </a:rPr>
              <a:t>БИЗНЕС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2844" y="1785926"/>
            <a:ext cx="2357454" cy="28575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2285992"/>
            <a:ext cx="2357454" cy="442674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ПРОИЗВОДСТВО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44" y="300037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ПРОДУКЦИЯ</a:t>
            </a: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2500298" y="2071678"/>
            <a:ext cx="214314" cy="2357454"/>
          </a:xfrm>
          <a:prstGeom prst="rightBrace">
            <a:avLst>
              <a:gd name="adj1" fmla="val 60696"/>
              <a:gd name="adj2" fmla="val 50808"/>
            </a:avLst>
          </a:prstGeom>
          <a:ln>
            <a:solidFill>
              <a:srgbClr val="FF66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2643174" y="1857364"/>
            <a:ext cx="785818" cy="1428760"/>
          </a:xfrm>
          <a:prstGeom prst="rightArrow">
            <a:avLst>
              <a:gd name="adj1" fmla="val 50000"/>
              <a:gd name="adj2" fmla="val 5222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500298" y="2285992"/>
            <a:ext cx="928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 Заявка на</a:t>
            </a:r>
          </a:p>
          <a:p>
            <a:pPr algn="ctr"/>
            <a:r>
              <a:rPr lang="ru-RU" sz="1000" dirty="0"/>
              <a:t>сертификацию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428992" y="1785926"/>
            <a:ext cx="2428892" cy="292895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8992" y="1928802"/>
            <a:ext cx="250033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bg1"/>
                </a:solidFill>
              </a:rPr>
              <a:t>Органы по сертификации (проверка безопасности, оценка систем обеспечения качества)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643702" y="1857364"/>
            <a:ext cx="1785950" cy="29289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43702" y="300037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</a:rPr>
              <a:t>РЫНОК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57884" y="2928934"/>
            <a:ext cx="714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Доступ на</a:t>
            </a:r>
          </a:p>
          <a:p>
            <a:pPr algn="ctr"/>
            <a:r>
              <a:rPr lang="ru-RU" sz="1000" dirty="0"/>
              <a:t>рынок</a:t>
            </a:r>
          </a:p>
        </p:txBody>
      </p:sp>
      <p:sp>
        <p:nvSpPr>
          <p:cNvPr id="38" name="TextBox 37"/>
          <p:cNvSpPr txBox="1"/>
          <p:nvPr/>
        </p:nvSpPr>
        <p:spPr>
          <a:xfrm rot="5400000">
            <a:off x="7674166" y="3030734"/>
            <a:ext cx="242889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</a:rPr>
              <a:t>Потребители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500826" y="5786454"/>
            <a:ext cx="2214578" cy="57888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Контроль обществ</a:t>
            </a:r>
          </a:p>
          <a:p>
            <a:pPr algn="ctr"/>
            <a:r>
              <a:rPr lang="ru-RU" sz="1400" dirty="0"/>
              <a:t>потребителей</a:t>
            </a:r>
          </a:p>
        </p:txBody>
      </p:sp>
      <p:sp>
        <p:nvSpPr>
          <p:cNvPr id="46" name="Правая фигурная скобка 45"/>
          <p:cNvSpPr/>
          <p:nvPr/>
        </p:nvSpPr>
        <p:spPr>
          <a:xfrm rot="16200000">
            <a:off x="4268390" y="1017968"/>
            <a:ext cx="535785" cy="8643998"/>
          </a:xfrm>
          <a:prstGeom prst="rightBrace">
            <a:avLst>
              <a:gd name="adj1" fmla="val 60696"/>
              <a:gd name="adj2" fmla="val 48586"/>
            </a:avLst>
          </a:prstGeom>
          <a:ln>
            <a:solidFill>
              <a:srgbClr val="00B050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2844" y="3714752"/>
            <a:ext cx="2357454" cy="442674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ИМПОРТ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71736" y="3571876"/>
            <a:ext cx="740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Регистрация</a:t>
            </a:r>
          </a:p>
          <a:p>
            <a:pPr algn="ctr"/>
            <a:r>
              <a:rPr lang="ru-RU" sz="1000" dirty="0"/>
              <a:t>декларации</a:t>
            </a:r>
          </a:p>
        </p:txBody>
      </p:sp>
      <p:sp>
        <p:nvSpPr>
          <p:cNvPr id="39" name="Правая фигурная скобка 38"/>
          <p:cNvSpPr/>
          <p:nvPr/>
        </p:nvSpPr>
        <p:spPr>
          <a:xfrm>
            <a:off x="8429652" y="2071678"/>
            <a:ext cx="214314" cy="2357454"/>
          </a:xfrm>
          <a:prstGeom prst="rightBrace">
            <a:avLst>
              <a:gd name="adj1" fmla="val 60696"/>
              <a:gd name="adj2" fmla="val 50808"/>
            </a:avLst>
          </a:prstGeom>
          <a:ln>
            <a:solidFill>
              <a:srgbClr val="FF66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60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17299"/>
              </p:ext>
            </p:extLst>
          </p:nvPr>
        </p:nvGraphicFramePr>
        <p:xfrm>
          <a:off x="28066" y="1124744"/>
          <a:ext cx="9115933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722789"/>
              </p:ext>
            </p:extLst>
          </p:nvPr>
        </p:nvGraphicFramePr>
        <p:xfrm>
          <a:off x="95396" y="3789040"/>
          <a:ext cx="2808312" cy="2357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751968"/>
              </p:ext>
            </p:extLst>
          </p:nvPr>
        </p:nvGraphicFramePr>
        <p:xfrm>
          <a:off x="3131840" y="3848922"/>
          <a:ext cx="2855620" cy="228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089421"/>
              </p:ext>
            </p:extLst>
          </p:nvPr>
        </p:nvGraphicFramePr>
        <p:xfrm>
          <a:off x="6186264" y="3789040"/>
          <a:ext cx="2957736" cy="2357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6263597"/>
            <a:ext cx="2317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Зарубежного производства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6263597"/>
            <a:ext cx="369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Российского производства (конкурентов)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 fontAlgn="b"/>
            <a:endParaRPr lang="ru-RU" sz="1400" dirty="0"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05114" y="6263596"/>
            <a:ext cx="2729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Неустановленного производства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00460" y="139850"/>
            <a:ext cx="5971839" cy="87136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i="1" noProof="0" dirty="0">
                <a:solidFill>
                  <a:schemeClr val="bg1"/>
                </a:solidFill>
                <a:latin typeface="Book Antiqua" pitchFamily="18" charset="0"/>
                <a:ea typeface="+mj-ea"/>
                <a:cs typeface="+mj-cs"/>
              </a:rPr>
              <a:t>ДОЛЯ КАЧЕСТВЕННОГО ЦЕМЕНТА </a:t>
            </a:r>
          </a:p>
          <a:p>
            <a:pPr lvl="0" algn="ctr">
              <a:spcBef>
                <a:spcPct val="0"/>
              </a:spcBef>
            </a:pPr>
            <a:r>
              <a:rPr lang="ru-RU" b="1" i="1" noProof="0" dirty="0">
                <a:solidFill>
                  <a:schemeClr val="bg1"/>
                </a:solidFill>
                <a:latin typeface="Book Antiqua" pitchFamily="18" charset="0"/>
                <a:ea typeface="+mj-ea"/>
                <a:cs typeface="+mj-cs"/>
              </a:rPr>
              <a:t>НА РЫНКЕ РФ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482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i="1" dirty="0">
                <a:latin typeface="Book Antiqua" pitchFamily="18" charset="0"/>
              </a:rPr>
              <a:t>УЧАСТИЕ ГОСУДАРСТВА НА ПРОТЯЖЕНИИ  ПРОЦЕССА ВЫХОДА ТОВАРА НА РЫНОК</a:t>
            </a:r>
            <a:endParaRPr lang="ru-RU" sz="1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71925111"/>
              </p:ext>
            </p:extLst>
          </p:nvPr>
        </p:nvGraphicFramePr>
        <p:xfrm>
          <a:off x="92927" y="1347391"/>
          <a:ext cx="7020272" cy="521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1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784597"/>
              </p:ext>
            </p:extLst>
          </p:nvPr>
        </p:nvGraphicFramePr>
        <p:xfrm>
          <a:off x="107504" y="1268760"/>
          <a:ext cx="67687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984776" cy="1143000"/>
          </a:xfrm>
        </p:spPr>
        <p:txBody>
          <a:bodyPr>
            <a:normAutofit/>
          </a:bodyPr>
          <a:lstStyle/>
          <a:p>
            <a:pPr lvl="0" algn="l"/>
            <a:r>
              <a:rPr lang="ru-RU" sz="1800" i="1" dirty="0">
                <a:latin typeface="Book Antiqua" pitchFamily="18" charset="0"/>
              </a:rPr>
              <a:t>РИСКИ ОТСУТСТВИЯ ОБЯЗАТЕЛЬНОЙ СЕРТИФИКАЦИИ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0709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8760"/>
            <a:ext cx="6982691" cy="52445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ПРАВИТЕЛЬСТВО РОССИЙСКОЙ ФЕДЕРАЦИИ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ПОСТАНОВЛЕНИЕ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от 3 сентября 2015 г. № 930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ru-RU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О ВНЕСЕНИИ ИЗМЕНЕНИЯ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В ЕДИНЫЙ ПЕРЕЧЕНЬ ПРОДУКЦИИ, ПОДЛЕЖАЩЕЙ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ОБЯЗАТЕЛЬНОЙ СЕРТИФИКАЦИИ</a:t>
            </a: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indent="342900" algn="just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Правительство Российской Федерации постановляет:</a:t>
            </a:r>
          </a:p>
          <a:p>
            <a:pPr indent="342900" algn="just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1. Дополнить единый перечень продукции, подлежащей обязательной сертификации, утвержденный постановлением Правительства Российской Федерации от 1 декабря 2009 г. N 982 "Об утверждении единого перечня продукции, подлежащей обязательной сертификации, и единого перечня продукции, подтверждение соответствия которой осуществляется в форме принятия декларации о соответствии" (Собрание законодательства Российской Федерации, 2009, N 50, ст. 6096; 2010, N 12, ст. 1345; N 31, ст. 4246; N 43, ст. 5517; N 47, ст. 6129; 2012, N 13, ст. 1525; N 20, ст. 2537; N 26, ст. 3517; 2013, N 10, ст. 1032; 2014, N 30, ст. 4315; N 32, ст. 4510; N 43, ст. 5914), разделом 2523 следующего содержания: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"2523 Цемент </a:t>
            </a:r>
          </a:p>
          <a:p>
            <a:pPr indent="342900" algn="just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Портландцемент</a:t>
            </a:r>
          </a:p>
          <a:p>
            <a:pPr indent="342900" algn="just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Цемент глиноземистый</a:t>
            </a:r>
          </a:p>
          <a:p>
            <a:pPr indent="342900" algn="just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Цемент шлаковый</a:t>
            </a:r>
          </a:p>
          <a:p>
            <a:pPr indent="342900" algn="just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Цемент </a:t>
            </a:r>
            <a:r>
              <a:rPr lang="ru-RU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суперсульфатный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 и аналогичные гидравлические цементы, неокрашенные или окрашенные, готовые или в форме клинкеров".</a:t>
            </a: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indent="342900" algn="just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2. Настоящее постановление вступает в силу по истечении 6 месяцев со дня его официального опубликования.</a:t>
            </a: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Председатель Правительства</a:t>
            </a:r>
          </a:p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Российской Федерации</a:t>
            </a:r>
          </a:p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Д.МЕДВЕДЕВ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3265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800" i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УСТАНОВЛЕНИЕ ОБЯЗАТЕЛЬНЫХ ТРЕБОВАНИЙ К ПРОИЗВОДИТЕЛЯМ И ИМПОРТЕРАМ</a:t>
            </a:r>
          </a:p>
        </p:txBody>
      </p:sp>
    </p:spTree>
    <p:extLst>
      <p:ext uri="{BB962C8B-B14F-4D97-AF65-F5344CB8AC3E}">
        <p14:creationId xmlns:p14="http://schemas.microsoft.com/office/powerpoint/2010/main" val="199112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703789"/>
              </p:ext>
            </p:extLst>
          </p:nvPr>
        </p:nvGraphicFramePr>
        <p:xfrm>
          <a:off x="0" y="1253066"/>
          <a:ext cx="9144000" cy="5409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403648" y="0"/>
            <a:ext cx="468052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ВЫХОД ПРОДУКЦИИ НА РЫНОК</a:t>
            </a:r>
          </a:p>
        </p:txBody>
      </p:sp>
    </p:spTree>
    <p:extLst>
      <p:ext uri="{BB962C8B-B14F-4D97-AF65-F5344CB8AC3E}">
        <p14:creationId xmlns:p14="http://schemas.microsoft.com/office/powerpoint/2010/main" val="137887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38389167"/>
              </p:ext>
            </p:extLst>
          </p:nvPr>
        </p:nvGraphicFramePr>
        <p:xfrm>
          <a:off x="44245" y="841542"/>
          <a:ext cx="9099755" cy="5899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331640" y="0"/>
            <a:ext cx="5760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ЕДИНЫЕ ПРАВИЛА –</a:t>
            </a:r>
            <a:r>
              <a:rPr lang="en-US" sz="18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ЗАЛОГ 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БЕЗОПАСНОГО ДВИЖЕНИЯ</a:t>
            </a:r>
            <a:br>
              <a:rPr lang="en-US" sz="18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endParaRPr lang="ru-RU" sz="1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1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661"/>
          <p:cNvGrpSpPr/>
          <p:nvPr/>
        </p:nvGrpSpPr>
        <p:grpSpPr>
          <a:xfrm>
            <a:off x="0" y="1333017"/>
            <a:ext cx="7019919" cy="5225937"/>
            <a:chOff x="53975" y="-44398"/>
            <a:chExt cx="8175625" cy="3769444"/>
          </a:xfrm>
        </p:grpSpPr>
        <p:sp>
          <p:nvSpPr>
            <p:cNvPr id="12" name="Shape 187"/>
            <p:cNvSpPr/>
            <p:nvPr/>
          </p:nvSpPr>
          <p:spPr>
            <a:xfrm>
              <a:off x="53975" y="-44398"/>
              <a:ext cx="8175625" cy="787343"/>
            </a:xfrm>
            <a:custGeom>
              <a:avLst/>
              <a:gdLst/>
              <a:ahLst/>
              <a:cxnLst/>
              <a:rect l="0" t="0" r="0" b="0"/>
              <a:pathLst>
                <a:path w="8175625" h="703250">
                  <a:moveTo>
                    <a:pt x="4087812" y="0"/>
                  </a:moveTo>
                  <a:cubicBezTo>
                    <a:pt x="6345453" y="0"/>
                    <a:pt x="8175625" y="157429"/>
                    <a:pt x="8175625" y="351625"/>
                  </a:cubicBezTo>
                  <a:cubicBezTo>
                    <a:pt x="8175625" y="545821"/>
                    <a:pt x="6345453" y="703250"/>
                    <a:pt x="4087812" y="703250"/>
                  </a:cubicBezTo>
                  <a:cubicBezTo>
                    <a:pt x="1830172" y="703250"/>
                    <a:pt x="0" y="545821"/>
                    <a:pt x="0" y="351625"/>
                  </a:cubicBezTo>
                  <a:cubicBezTo>
                    <a:pt x="0" y="157429"/>
                    <a:pt x="1830172" y="0"/>
                    <a:pt x="4087812" y="0"/>
                  </a:cubicBezTo>
                  <a:close/>
                </a:path>
              </a:pathLst>
            </a:custGeom>
            <a:solidFill>
              <a:srgbClr val="92D050"/>
            </a:solidFill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E81B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88"/>
            <p:cNvSpPr/>
            <p:nvPr/>
          </p:nvSpPr>
          <p:spPr>
            <a:xfrm>
              <a:off x="53975" y="39696"/>
              <a:ext cx="8135938" cy="630875"/>
            </a:xfrm>
            <a:custGeom>
              <a:avLst/>
              <a:gdLst/>
              <a:ahLst/>
              <a:cxnLst/>
              <a:rect l="0" t="0" r="0" b="0"/>
              <a:pathLst>
                <a:path w="8175625" h="703250">
                  <a:moveTo>
                    <a:pt x="0" y="351625"/>
                  </a:moveTo>
                  <a:cubicBezTo>
                    <a:pt x="0" y="157429"/>
                    <a:pt x="1830172" y="0"/>
                    <a:pt x="4087813" y="0"/>
                  </a:cubicBezTo>
                  <a:cubicBezTo>
                    <a:pt x="6345453" y="0"/>
                    <a:pt x="8175625" y="157429"/>
                    <a:pt x="8175625" y="351625"/>
                  </a:cubicBezTo>
                  <a:cubicBezTo>
                    <a:pt x="8175625" y="545821"/>
                    <a:pt x="6345453" y="703250"/>
                    <a:pt x="4087813" y="703250"/>
                  </a:cubicBezTo>
                  <a:cubicBezTo>
                    <a:pt x="1830172" y="703250"/>
                    <a:pt x="0" y="545821"/>
                    <a:pt x="0" y="351625"/>
                  </a:cubicBez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1F487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Rectangle 189"/>
            <p:cNvSpPr/>
            <p:nvPr/>
          </p:nvSpPr>
          <p:spPr>
            <a:xfrm>
              <a:off x="2190338" y="164834"/>
              <a:ext cx="4892665" cy="2359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7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Совершенствование требований к </a:t>
              </a:r>
              <a:endParaRPr lang="ru-RU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90"/>
            <p:cNvSpPr/>
            <p:nvPr/>
          </p:nvSpPr>
          <p:spPr>
            <a:xfrm>
              <a:off x="2711266" y="377038"/>
              <a:ext cx="3432360" cy="20729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7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аккредитованным лицам</a:t>
              </a:r>
              <a:endParaRPr lang="ru-RU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91"/>
            <p:cNvSpPr/>
            <p:nvPr/>
          </p:nvSpPr>
          <p:spPr>
            <a:xfrm>
              <a:off x="5450240" y="433226"/>
              <a:ext cx="65048" cy="2931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700" b="1">
                  <a:solidFill>
                    <a:srgbClr val="92D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Shape 199"/>
            <p:cNvSpPr/>
            <p:nvPr/>
          </p:nvSpPr>
          <p:spPr>
            <a:xfrm>
              <a:off x="154013" y="795709"/>
              <a:ext cx="7660798" cy="622934"/>
            </a:xfrm>
            <a:custGeom>
              <a:avLst/>
              <a:gdLst/>
              <a:ahLst/>
              <a:cxnLst/>
              <a:rect l="0" t="0" r="0" b="0"/>
              <a:pathLst>
                <a:path w="3670300" h="1565275">
                  <a:moveTo>
                    <a:pt x="0" y="260884"/>
                  </a:moveTo>
                  <a:cubicBezTo>
                    <a:pt x="0" y="116802"/>
                    <a:pt x="116802" y="0"/>
                    <a:pt x="260883" y="0"/>
                  </a:cubicBezTo>
                  <a:lnTo>
                    <a:pt x="3409417" y="0"/>
                  </a:lnTo>
                  <a:cubicBezTo>
                    <a:pt x="3553498" y="0"/>
                    <a:pt x="3670300" y="116802"/>
                    <a:pt x="3670300" y="260884"/>
                  </a:cubicBezTo>
                  <a:lnTo>
                    <a:pt x="3670300" y="1304392"/>
                  </a:lnTo>
                  <a:cubicBezTo>
                    <a:pt x="3670300" y="1448473"/>
                    <a:pt x="3553498" y="1565275"/>
                    <a:pt x="3409417" y="1565275"/>
                  </a:cubicBezTo>
                  <a:lnTo>
                    <a:pt x="260883" y="1565275"/>
                  </a:lnTo>
                  <a:cubicBezTo>
                    <a:pt x="116802" y="1565275"/>
                    <a:pt x="0" y="1448473"/>
                    <a:pt x="0" y="1304392"/>
                  </a:cubicBezTo>
                  <a:close/>
                </a:path>
              </a:pathLst>
            </a:custGeom>
            <a:solidFill>
              <a:srgbClr val="92D050"/>
            </a:solidFill>
            <a:ln w="19050" cap="flat">
              <a:round/>
            </a:ln>
          </p:spPr>
          <p:style>
            <a:lnRef idx="1">
              <a:srgbClr val="1F487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Rectangle 200"/>
            <p:cNvSpPr/>
            <p:nvPr/>
          </p:nvSpPr>
          <p:spPr>
            <a:xfrm>
              <a:off x="434811" y="813200"/>
              <a:ext cx="7000541" cy="584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endParaRPr lang="ru-RU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201"/>
            <p:cNvSpPr/>
            <p:nvPr/>
          </p:nvSpPr>
          <p:spPr>
            <a:xfrm>
              <a:off x="569675" y="2229509"/>
              <a:ext cx="3700248" cy="2931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2"/>
            <p:cNvSpPr/>
            <p:nvPr/>
          </p:nvSpPr>
          <p:spPr>
            <a:xfrm>
              <a:off x="3352466" y="2229509"/>
              <a:ext cx="65048" cy="2931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7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08"/>
            <p:cNvSpPr/>
            <p:nvPr/>
          </p:nvSpPr>
          <p:spPr>
            <a:xfrm>
              <a:off x="1391790" y="1600106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4E81B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212"/>
            <p:cNvSpPr/>
            <p:nvPr/>
          </p:nvSpPr>
          <p:spPr>
            <a:xfrm>
              <a:off x="309030" y="2827061"/>
              <a:ext cx="1881308" cy="6200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214"/>
            <p:cNvSpPr/>
            <p:nvPr/>
          </p:nvSpPr>
          <p:spPr>
            <a:xfrm>
              <a:off x="1208238" y="3430951"/>
              <a:ext cx="581965" cy="2185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215"/>
            <p:cNvSpPr/>
            <p:nvPr/>
          </p:nvSpPr>
          <p:spPr>
            <a:xfrm>
              <a:off x="1645627" y="3420416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4E81B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219"/>
            <p:cNvSpPr/>
            <p:nvPr/>
          </p:nvSpPr>
          <p:spPr>
            <a:xfrm>
              <a:off x="5250068" y="2229509"/>
              <a:ext cx="1686065" cy="2931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220"/>
            <p:cNvSpPr/>
            <p:nvPr/>
          </p:nvSpPr>
          <p:spPr>
            <a:xfrm>
              <a:off x="6518002" y="2229509"/>
              <a:ext cx="65047" cy="2931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700" b="1">
                  <a:solidFill>
                    <a:srgbClr val="4E81B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226"/>
            <p:cNvSpPr/>
            <p:nvPr/>
          </p:nvSpPr>
          <p:spPr>
            <a:xfrm>
              <a:off x="7435352" y="1563202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231"/>
            <p:cNvSpPr/>
            <p:nvPr/>
          </p:nvSpPr>
          <p:spPr>
            <a:xfrm>
              <a:off x="4010025" y="980177"/>
              <a:ext cx="1525869" cy="8293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232"/>
            <p:cNvSpPr/>
            <p:nvPr/>
          </p:nvSpPr>
          <p:spPr>
            <a:xfrm>
              <a:off x="4938631" y="1634238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235"/>
            <p:cNvSpPr/>
            <p:nvPr/>
          </p:nvSpPr>
          <p:spPr>
            <a:xfrm>
              <a:off x="6186674" y="2776049"/>
              <a:ext cx="1642735" cy="7729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237"/>
            <p:cNvSpPr/>
            <p:nvPr/>
          </p:nvSpPr>
          <p:spPr>
            <a:xfrm>
              <a:off x="7382336" y="3430896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240"/>
            <p:cNvSpPr/>
            <p:nvPr/>
          </p:nvSpPr>
          <p:spPr>
            <a:xfrm>
              <a:off x="4338517" y="3184124"/>
              <a:ext cx="148052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242"/>
            <p:cNvSpPr/>
            <p:nvPr/>
          </p:nvSpPr>
          <p:spPr>
            <a:xfrm>
              <a:off x="5146252" y="3397558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246"/>
            <p:cNvSpPr/>
            <p:nvPr/>
          </p:nvSpPr>
          <p:spPr>
            <a:xfrm>
              <a:off x="2298605" y="3009583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4E81B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Rectangle 249"/>
            <p:cNvSpPr/>
            <p:nvPr/>
          </p:nvSpPr>
          <p:spPr>
            <a:xfrm>
              <a:off x="2188795" y="2664174"/>
              <a:ext cx="1554533" cy="10608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7" name="Rectangle 250"/>
            <p:cNvSpPr/>
            <p:nvPr/>
          </p:nvSpPr>
          <p:spPr>
            <a:xfrm>
              <a:off x="3244885" y="3436452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4E81B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-404244" y="348274"/>
            <a:ext cx="8261350" cy="53956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Book Antiqua" panose="02040602050305030304" pitchFamily="18" charset="0"/>
              </a:rPr>
              <a:t>АККРЕДИТАЦИЯ И ЕЕ РЕАЛИЗАЦИЯ</a:t>
            </a:r>
          </a:p>
        </p:txBody>
      </p:sp>
      <p:sp>
        <p:nvSpPr>
          <p:cNvPr id="70" name="Rectangle 223"/>
          <p:cNvSpPr/>
          <p:nvPr/>
        </p:nvSpPr>
        <p:spPr>
          <a:xfrm>
            <a:off x="4450705" y="2520625"/>
            <a:ext cx="1567508" cy="13689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298" y="2646851"/>
            <a:ext cx="6754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перечень областей аккредитации органов по сертификации и аккредитовать органы только на одну область</a:t>
            </a:r>
            <a:endParaRPr lang="ru-RU" sz="1600" b="1" dirty="0">
              <a:solidFill>
                <a:srgbClr val="FF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7" y="4071298"/>
            <a:ext cx="816745" cy="781061"/>
          </a:xfrm>
          <a:prstGeom prst="rect">
            <a:avLst/>
          </a:prstGeom>
        </p:spPr>
      </p:pic>
      <p:pic>
        <p:nvPicPr>
          <p:cNvPr id="1026" name="Picture 2" descr="http://arstyle.org/uploads/posts/2010-01/1263052150_1234600651_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93" y="4071298"/>
            <a:ext cx="819764" cy="8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%D0%BF%D0%B0%D0%B2%D0%BB%D0%BE%D0%B3%D1%80%D0%B0%D0%B4.dp.ua/wp-content/uploads/2015/03/moloko-800x500_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096" y="4076986"/>
            <a:ext cx="748493" cy="7564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100" y="4053992"/>
            <a:ext cx="845147" cy="8195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911" y="4028549"/>
            <a:ext cx="876840" cy="8146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461" y="4851363"/>
            <a:ext cx="902345" cy="7886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7326" y="4851362"/>
            <a:ext cx="886569" cy="7886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9888" y="4851362"/>
            <a:ext cx="879101" cy="78866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5894" y="4861033"/>
            <a:ext cx="944174" cy="778992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6017826" y="4891989"/>
            <a:ext cx="2415836" cy="16747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органы по сертификации аккредитованные более чем на 80 областей и выдают сертификаты на абсолютно разные товары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3240" y="4861033"/>
            <a:ext cx="901707" cy="7789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947" y="5662402"/>
            <a:ext cx="904655" cy="7624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6039" y="5662401"/>
            <a:ext cx="883632" cy="74479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1723" y="5668560"/>
            <a:ext cx="792010" cy="73863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6760" y="5699082"/>
            <a:ext cx="975906" cy="73955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69639" y="5650893"/>
            <a:ext cx="895308" cy="76878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5546" y="5348991"/>
            <a:ext cx="810704" cy="6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34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19995</TotalTime>
  <Words>786</Words>
  <Application>Microsoft Office PowerPoint</Application>
  <PresentationFormat>Экран (4:3)</PresentationFormat>
  <Paragraphs>168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ТЕХНИЧЕСКОЕ РЕГУЛИРОВАНИЕ </vt:lpstr>
      <vt:lpstr>ПРОЦЕСС ВЫХОДА ТОВАРА НА РЫНОК ЕАЭС</vt:lpstr>
      <vt:lpstr>Презентация PowerPoint</vt:lpstr>
      <vt:lpstr>УЧАСТИЕ ГОСУДАРСТВА НА ПРОТЯЖЕНИИ  ПРОЦЕССА ВЫХОДА ТОВАРА НА РЫНОК</vt:lpstr>
      <vt:lpstr>РИСКИ ОТСУТСТВИЯ ОБЯЗАТЕЛЬНОЙ СЕРТИФИКАЦИИ</vt:lpstr>
      <vt:lpstr>УСТАНОВЛЕНИЕ ОБЯЗАТЕЛЬНЫХ ТРЕБОВАНИЙ К ПРОИЗВОДИТЕЛЯМ И ИМПОРТЕРАМ</vt:lpstr>
      <vt:lpstr>ВЫХОД ПРОДУКЦИИ НА РЫНОК</vt:lpstr>
      <vt:lpstr>Презентация PowerPoint</vt:lpstr>
      <vt:lpstr>АККРЕДИТАЦИЯ И ЕЕ РЕАЛИЗАЦИЯ</vt:lpstr>
      <vt:lpstr>ПРЕДЛОЖЕНИЯ ПО ВОПРОСАМ АККРЕДИТАЦИИ</vt:lpstr>
      <vt:lpstr>ПРЕДЛОЖЕНИЯ ПО ВОПРОСАМ АККРЕДИТАЦИИ</vt:lpstr>
      <vt:lpstr>Презентация PowerPoint</vt:lpstr>
      <vt:lpstr> ВНЕДРЕНИЕ НДТ В ЦЕМЕНТНОЙ ОТРАСЛИ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Сапронов Дмитрий Всеволодович</dc:creator>
  <cp:lastModifiedBy>Кожина Наталья Владимировна</cp:lastModifiedBy>
  <cp:revision>504</cp:revision>
  <cp:lastPrinted>2015-04-10T09:51:39Z</cp:lastPrinted>
  <dcterms:created xsi:type="dcterms:W3CDTF">2013-06-05T13:44:22Z</dcterms:created>
  <dcterms:modified xsi:type="dcterms:W3CDTF">2016-02-16T07:29:15Z</dcterms:modified>
</cp:coreProperties>
</file>